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49"/>
  </p:notesMasterIdLst>
  <p:handoutMasterIdLst>
    <p:handoutMasterId r:id="rId50"/>
  </p:handoutMasterIdLst>
  <p:sldIdLst>
    <p:sldId id="258" r:id="rId3"/>
    <p:sldId id="285" r:id="rId4"/>
    <p:sldId id="346" r:id="rId5"/>
    <p:sldId id="302" r:id="rId6"/>
    <p:sldId id="259" r:id="rId7"/>
    <p:sldId id="328" r:id="rId8"/>
    <p:sldId id="339" r:id="rId9"/>
    <p:sldId id="262" r:id="rId10"/>
    <p:sldId id="264" r:id="rId11"/>
    <p:sldId id="329" r:id="rId12"/>
    <p:sldId id="263" r:id="rId13"/>
    <p:sldId id="294" r:id="rId14"/>
    <p:sldId id="304" r:id="rId15"/>
    <p:sldId id="318" r:id="rId16"/>
    <p:sldId id="321" r:id="rId17"/>
    <p:sldId id="354" r:id="rId18"/>
    <p:sldId id="348" r:id="rId19"/>
    <p:sldId id="349" r:id="rId20"/>
    <p:sldId id="306" r:id="rId21"/>
    <p:sldId id="376" r:id="rId22"/>
    <p:sldId id="371" r:id="rId23"/>
    <p:sldId id="360" r:id="rId24"/>
    <p:sldId id="347" r:id="rId25"/>
    <p:sldId id="353" r:id="rId26"/>
    <p:sldId id="278" r:id="rId27"/>
    <p:sldId id="343" r:id="rId28"/>
    <p:sldId id="377" r:id="rId29"/>
    <p:sldId id="372" r:id="rId30"/>
    <p:sldId id="378" r:id="rId31"/>
    <p:sldId id="361" r:id="rId32"/>
    <p:sldId id="356" r:id="rId33"/>
    <p:sldId id="362" r:id="rId34"/>
    <p:sldId id="369" r:id="rId35"/>
    <p:sldId id="368" r:id="rId36"/>
    <p:sldId id="406" r:id="rId37"/>
    <p:sldId id="358" r:id="rId38"/>
    <p:sldId id="379" r:id="rId39"/>
    <p:sldId id="403" r:id="rId40"/>
    <p:sldId id="404" r:id="rId41"/>
    <p:sldId id="400" r:id="rId42"/>
    <p:sldId id="401" r:id="rId43"/>
    <p:sldId id="405" r:id="rId44"/>
    <p:sldId id="390" r:id="rId45"/>
    <p:sldId id="373" r:id="rId46"/>
    <p:sldId id="374" r:id="rId47"/>
    <p:sldId id="37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6A8A05B-00FA-EE44-9AEF-B81A214E2B1D}">
          <p14:sldIdLst>
            <p14:sldId id="258"/>
            <p14:sldId id="285"/>
            <p14:sldId id="346"/>
          </p14:sldIdLst>
        </p14:section>
        <p14:section name="Motivation" id="{B88B99F2-1097-3E44-9FD8-63E42C535C32}">
          <p14:sldIdLst>
            <p14:sldId id="302"/>
            <p14:sldId id="259"/>
            <p14:sldId id="328"/>
            <p14:sldId id="339"/>
            <p14:sldId id="262"/>
            <p14:sldId id="264"/>
            <p14:sldId id="329"/>
            <p14:sldId id="263"/>
            <p14:sldId id="294"/>
          </p14:sldIdLst>
        </p14:section>
        <p14:section name="Project Goals" id="{91D7A0C6-86C1-164B-A546-763462841769}">
          <p14:sldIdLst>
            <p14:sldId id="304"/>
            <p14:sldId id="318"/>
            <p14:sldId id="321"/>
            <p14:sldId id="354"/>
            <p14:sldId id="348"/>
            <p14:sldId id="349"/>
          </p14:sldIdLst>
        </p14:section>
        <p14:section name="Architecture" id="{EF303ED9-783B-9344-BC9B-926F188FFB2A}">
          <p14:sldIdLst>
            <p14:sldId id="306"/>
            <p14:sldId id="376"/>
            <p14:sldId id="371"/>
            <p14:sldId id="360"/>
            <p14:sldId id="347"/>
            <p14:sldId id="353"/>
            <p14:sldId id="278"/>
            <p14:sldId id="343"/>
            <p14:sldId id="377"/>
            <p14:sldId id="372"/>
            <p14:sldId id="378"/>
            <p14:sldId id="361"/>
            <p14:sldId id="356"/>
            <p14:sldId id="362"/>
            <p14:sldId id="369"/>
            <p14:sldId id="368"/>
            <p14:sldId id="406"/>
            <p14:sldId id="358"/>
            <p14:sldId id="379"/>
            <p14:sldId id="403"/>
            <p14:sldId id="404"/>
            <p14:sldId id="400"/>
            <p14:sldId id="401"/>
            <p14:sldId id="405"/>
            <p14:sldId id="390"/>
          </p14:sldIdLst>
        </p14:section>
        <p14:section name="Conclusion" id="{DCD37B80-A915-354C-862B-9656FCD63AE3}">
          <p14:sldIdLst>
            <p14:sldId id="373"/>
            <p14:sldId id="374"/>
            <p14:sldId id="375"/>
          </p14:sldIdLst>
        </p14:section>
        <p14:section name="Tech Requirements" id="{1AF2A814-FC81-C24F-8CB3-E9F8492386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4999"/>
    <a:srgbClr val="FFA826"/>
    <a:srgbClr val="FFFF00"/>
    <a:srgbClr val="D26744"/>
    <a:srgbClr val="AB472D"/>
    <a:srgbClr val="000000"/>
    <a:srgbClr val="ED7E31"/>
    <a:srgbClr val="F5CCCD"/>
    <a:srgbClr val="D0E2F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01"/>
    <p:restoredTop sz="72135"/>
  </p:normalViewPr>
  <p:slideViewPr>
    <p:cSldViewPr snapToGrid="0">
      <p:cViewPr varScale="1">
        <p:scale>
          <a:sx n="116" d="100"/>
          <a:sy n="116" d="100"/>
        </p:scale>
        <p:origin x="1192" y="168"/>
      </p:cViewPr>
      <p:guideLst/>
    </p:cSldViewPr>
  </p:slideViewPr>
  <p:notesTextViewPr>
    <p:cViewPr>
      <p:scale>
        <a:sx n="125" d="100"/>
        <a:sy n="125" d="100"/>
      </p:scale>
      <p:origin x="0" y="0"/>
    </p:cViewPr>
  </p:notesTextViewPr>
  <p:notesViewPr>
    <p:cSldViewPr snapToGrid="0">
      <p:cViewPr varScale="1">
        <p:scale>
          <a:sx n="124" d="100"/>
          <a:sy n="124" d="100"/>
        </p:scale>
        <p:origin x="294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003816-4241-EC43-4AA4-2609603F86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6A72EEA-8EBE-74A9-21B6-7CF598F57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7FC268-0C23-A142-88D4-C9019B02CBA6}" type="datetimeFigureOut">
              <a:rPr lang="en-US" smtClean="0"/>
              <a:t>5/6/24</a:t>
            </a:fld>
            <a:endParaRPr lang="en-US"/>
          </a:p>
        </p:txBody>
      </p:sp>
      <p:sp>
        <p:nvSpPr>
          <p:cNvPr id="4" name="Footer Placeholder 3">
            <a:extLst>
              <a:ext uri="{FF2B5EF4-FFF2-40B4-BE49-F238E27FC236}">
                <a16:creationId xmlns:a16="http://schemas.microsoft.com/office/drawing/2014/main" id="{C419BC28-BBB1-8BD8-C069-65F4715879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EEEB78-DB8E-A5C5-E8D7-5FD3A4F5AB7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DA2A01-2159-AA4B-BFDA-DAD143B0D05D}" type="slidenum">
              <a:rPr lang="en-US" smtClean="0"/>
              <a:t>‹#›</a:t>
            </a:fld>
            <a:endParaRPr lang="en-US"/>
          </a:p>
        </p:txBody>
      </p:sp>
    </p:spTree>
    <p:extLst>
      <p:ext uri="{BB962C8B-B14F-4D97-AF65-F5344CB8AC3E}">
        <p14:creationId xmlns:p14="http://schemas.microsoft.com/office/powerpoint/2010/main" val="3793338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F4C619-BA94-FA41-A802-46050008D482}"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B4AED-F6E6-984F-804C-9CFE1FD5EBEF}" type="slidenum">
              <a:rPr lang="en-US" smtClean="0"/>
              <a:t>‹#›</a:t>
            </a:fld>
            <a:endParaRPr lang="en-US"/>
          </a:p>
        </p:txBody>
      </p:sp>
    </p:spTree>
    <p:extLst>
      <p:ext uri="{BB962C8B-B14F-4D97-AF65-F5344CB8AC3E}">
        <p14:creationId xmlns:p14="http://schemas.microsoft.com/office/powerpoint/2010/main" val="208849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openmobilehub.com/getting-start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a:t>
            </a:fld>
            <a:endParaRPr lang="en-US"/>
          </a:p>
        </p:txBody>
      </p:sp>
    </p:spTree>
    <p:extLst>
      <p:ext uri="{BB962C8B-B14F-4D97-AF65-F5344CB8AC3E}">
        <p14:creationId xmlns:p14="http://schemas.microsoft.com/office/powerpoint/2010/main" val="55920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rtl="0" fontAlgn="base">
              <a:spcBef>
                <a:spcPts val="0"/>
              </a:spcBef>
              <a:spcAft>
                <a:spcPts val="0"/>
              </a:spcAft>
              <a:buFont typeface="+mj-lt"/>
              <a:buAutoNum type="arabicPeriod"/>
            </a:pPr>
            <a:r>
              <a:rPr lang="en-US" sz="1600" b="0" i="0" u="none" strike="noStrike" dirty="0">
                <a:solidFill>
                  <a:srgbClr val="000000"/>
                </a:solidFill>
                <a:effectLst/>
              </a:rPr>
              <a:t>    Safety leads to increased correctness, eliminating memory &amp; concurrency bugs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Higher reliability, less developer frustration and debugging difficulties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Amenable to formal verification and type-carried invariants</a:t>
            </a:r>
          </a:p>
          <a:p>
            <a:pPr marL="800100" indent="-342900" rtl="0" fontAlgn="base">
              <a:spcBef>
                <a:spcPts val="0"/>
              </a:spcBef>
              <a:spcAft>
                <a:spcPts val="0"/>
              </a:spcAft>
              <a:buFont typeface="+mj-lt"/>
              <a:buAutoNum type="arabicPeriod"/>
            </a:pPr>
            <a:r>
              <a:rPr lang="en-US" sz="1600" b="0" i="0" u="none" strike="noStrike" dirty="0">
                <a:solidFill>
                  <a:srgbClr val="000000"/>
                </a:solidFill>
                <a:effectLst/>
              </a:rPr>
              <a:t>Less runtime overhead via static (compile-time) checking and guarantees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Focus on zero-cost abstractions (e.g., async state machines)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No garbage collection, static memory lifetime analysis</a:t>
            </a:r>
          </a:p>
          <a:p>
            <a:pPr marL="1200150" lvl="2" indent="-285750" rtl="0" fontAlgn="base">
              <a:spcBef>
                <a:spcPts val="0"/>
              </a:spcBef>
              <a:spcAft>
                <a:spcPts val="0"/>
              </a:spcAft>
              <a:buFont typeface="Arial" panose="020B0604020202020204" pitchFamily="34" charset="0"/>
              <a:buChar char="•"/>
            </a:pPr>
            <a:r>
              <a:rPr lang="en-US" sz="1600" b="0" i="0" u="none" strike="noStrike" dirty="0" err="1">
                <a:solidFill>
                  <a:srgbClr val="000000"/>
                </a:solidFill>
                <a:effectLst/>
              </a:rPr>
              <a:t>Monomorphization</a:t>
            </a:r>
            <a:r>
              <a:rPr lang="en-US" sz="1600" b="0" i="0" u="none" strike="noStrike" dirty="0">
                <a:solidFill>
                  <a:srgbClr val="000000"/>
                </a:solidFill>
                <a:effectLst/>
              </a:rPr>
              <a:t> of generics</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const eval, </a:t>
            </a:r>
            <a:r>
              <a:rPr lang="en-US" sz="1600" b="0" i="0" u="none" strike="noStrike" dirty="0" err="1">
                <a:solidFill>
                  <a:srgbClr val="000000"/>
                </a:solidFill>
                <a:effectLst/>
              </a:rPr>
              <a:t>etc</a:t>
            </a:r>
            <a:endParaRPr lang="en-US" sz="1600" b="0" i="0" u="none" strike="noStrike" dirty="0">
              <a:solidFill>
                <a:srgbClr val="000000"/>
              </a:solidFill>
              <a:effectLst/>
            </a:endParaRPr>
          </a:p>
          <a:p>
            <a:pPr marL="800100" indent="-342900" rtl="0" fontAlgn="base">
              <a:spcBef>
                <a:spcPts val="0"/>
              </a:spcBef>
              <a:spcAft>
                <a:spcPts val="0"/>
              </a:spcAft>
              <a:buFont typeface="+mj-lt"/>
              <a:buAutoNum type="arabicPeriod"/>
            </a:pPr>
            <a:r>
              <a:rPr lang="en-US" sz="1600" b="0" i="0" u="none" strike="noStrike" dirty="0">
                <a:solidFill>
                  <a:srgbClr val="000000"/>
                </a:solidFill>
                <a:effectLst/>
              </a:rPr>
              <a:t>Interactive systems, especially mobile, require good performance and efficiency; achievable with Rust </a:t>
            </a: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Performance is key for a smooth, responsive UI without </a:t>
            </a:r>
            <a:r>
              <a:rPr lang="en-US" sz="1600" b="0" i="0" u="none" strike="noStrike" dirty="0" err="1">
                <a:solidFill>
                  <a:srgbClr val="000000"/>
                </a:solidFill>
                <a:effectLst/>
              </a:rPr>
              <a:t>jank</a:t>
            </a:r>
            <a:endParaRPr lang="en-US" sz="1600" b="0" i="0" u="none" strike="noStrike" dirty="0">
              <a:solidFill>
                <a:srgbClr val="000000"/>
              </a:solidFill>
              <a:effectLst/>
            </a:endParaRPr>
          </a:p>
          <a:p>
            <a:pPr marL="1200150" lvl="2" indent="-285750" rtl="0" fontAlgn="base">
              <a:spcBef>
                <a:spcPts val="0"/>
              </a:spcBef>
              <a:spcAft>
                <a:spcPts val="0"/>
              </a:spcAft>
              <a:buFont typeface="Arial" panose="020B0604020202020204" pitchFamily="34" charset="0"/>
              <a:buChar char="•"/>
            </a:pPr>
            <a:r>
              <a:rPr lang="en-US" sz="1600" b="0" i="0" u="none" strike="noStrike" dirty="0">
                <a:solidFill>
                  <a:srgbClr val="000000"/>
                </a:solidFill>
                <a:effectLst/>
              </a:rPr>
              <a:t>Efficiency is key for longer battery life, less heat output</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2400" dirty="0"/>
              <a:t>Backwards compatibility across compiler versions, support for compiler editions</a:t>
            </a:r>
          </a:p>
          <a:p>
            <a:pPr marL="742950" lvl="1" indent="-285750"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endParaRPr>
          </a:p>
          <a:p>
            <a:pPr marL="457200" marR="0" lvl="0" indent="0" algn="l" defTabSz="914400" rtl="0" eaLnBrk="1" fontAlgn="base" latinLnBrk="0" hangingPunct="1">
              <a:lnSpc>
                <a:spcPct val="100000"/>
              </a:lnSpc>
              <a:spcBef>
                <a:spcPts val="0"/>
              </a:spcBef>
              <a:spcAft>
                <a:spcPts val="0"/>
              </a:spcAft>
              <a:buClrTx/>
              <a:buSzTx/>
              <a:buFont typeface="+mj-lt"/>
              <a:buAutoNum type="arabicPeriod"/>
              <a:tabLst/>
              <a:defRPr/>
            </a:pPr>
            <a:endParaRPr lang="en-US" sz="1600" b="0" i="0" u="none" strike="noStrike" dirty="0">
              <a:solidFill>
                <a:srgbClr val="000000"/>
              </a:solidFill>
              <a:effectLst/>
            </a:endParaRPr>
          </a:p>
          <a:p>
            <a:pPr marL="457200" marR="0" lvl="0" indent="0" algn="l" defTabSz="914400" rtl="0" eaLnBrk="1" fontAlgn="base" latinLnBrk="0" hangingPunct="1">
              <a:lnSpc>
                <a:spcPct val="100000"/>
              </a:lnSpc>
              <a:spcBef>
                <a:spcPts val="0"/>
              </a:spcBef>
              <a:spcAft>
                <a:spcPts val="0"/>
              </a:spcAft>
              <a:buClrTx/>
              <a:buSzTx/>
              <a:buFont typeface="+mj-lt"/>
              <a:buAutoNum type="arabicPeriod"/>
              <a:tabLst/>
              <a:defRPr/>
            </a:pPr>
            <a:r>
              <a:rPr lang="en-US" sz="1600" b="0" i="0" u="none" strike="noStrike" dirty="0">
                <a:solidFill>
                  <a:srgbClr val="000000"/>
                </a:solidFill>
                <a:effectLst/>
              </a:rPr>
              <a:t>Good, clear dependency management via cargo</a:t>
            </a:r>
          </a:p>
          <a:p>
            <a:pPr marL="457200" rtl="0" fontAlgn="base">
              <a:spcBef>
                <a:spcPts val="0"/>
              </a:spcBef>
              <a:spcAft>
                <a:spcPts val="0"/>
              </a:spcAft>
              <a:buFont typeface="+mj-lt"/>
              <a:buAutoNum type="arabicPeriod"/>
            </a:pPr>
            <a:endParaRPr lang="en-US" sz="1600" b="0" i="0" u="none" strike="noStrike" dirty="0">
              <a:solidFill>
                <a:srgbClr val="000000"/>
              </a:solidFill>
              <a:effectLst/>
            </a:endParaRPr>
          </a:p>
          <a:p>
            <a:pPr marL="457200" rtl="0" fontAlgn="base">
              <a:spcBef>
                <a:spcPts val="0"/>
              </a:spcBef>
              <a:spcAft>
                <a:spcPts val="0"/>
              </a:spcAft>
              <a:buFont typeface="+mj-lt"/>
              <a:buAutoNum type="arabicPeriod"/>
            </a:pPr>
            <a:r>
              <a:rPr lang="en-US" sz="1600" b="0" i="0" u="none" strike="noStrike" dirty="0">
                <a:solidFill>
                  <a:srgbClr val="000000"/>
                </a:solidFill>
                <a:effectLst/>
              </a:rPr>
              <a:t>Built-in support for easy cross-platform compilation targeting, with a wide range of targets supported at various tier levels</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11</a:t>
            </a:fld>
            <a:endParaRPr lang="en-US"/>
          </a:p>
        </p:txBody>
      </p:sp>
    </p:spTree>
    <p:extLst>
      <p:ext uri="{BB962C8B-B14F-4D97-AF65-F5344CB8AC3E}">
        <p14:creationId xmlns:p14="http://schemas.microsoft.com/office/powerpoint/2010/main" val="146028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 has room for improvement in some areas, as it was originally envisioned for systems programming use cases and environments.</a:t>
            </a:r>
          </a:p>
          <a:p>
            <a:endParaRPr lang="en-US" dirty="0"/>
          </a:p>
          <a:p>
            <a:endParaRPr lang="en-US" dirty="0"/>
          </a:p>
          <a:p>
            <a:pPr marL="171450" lvl="0" indent="-171450">
              <a:buFont typeface="Arial" panose="020B0604020202020204" pitchFamily="34" charset="0"/>
              <a:buChar char="•"/>
            </a:pPr>
            <a:r>
              <a:rPr lang="en-US" dirty="0"/>
              <a:t>VGV survey about Flutter said mobile </a:t>
            </a:r>
            <a:r>
              <a:rPr lang="en-US" dirty="0" err="1"/>
              <a:t>devs</a:t>
            </a:r>
            <a:r>
              <a:rPr lang="en-US" dirty="0"/>
              <a:t> needed to be retrained to used Flutter, took a median 3.5 months</a:t>
            </a:r>
          </a:p>
          <a:p>
            <a:pPr marL="628650" lvl="1" indent="-171450">
              <a:buFont typeface="Arial" panose="020B0604020202020204" pitchFamily="34" charset="0"/>
              <a:buChar char="•"/>
            </a:pPr>
            <a:r>
              <a:rPr lang="en-US" dirty="0"/>
              <a:t>Rust could be even worse, as it is frequently said to have a high barrier to entry</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12</a:t>
            </a:fld>
            <a:endParaRPr lang="en-US"/>
          </a:p>
        </p:txBody>
      </p:sp>
    </p:spTree>
    <p:extLst>
      <p:ext uri="{BB962C8B-B14F-4D97-AF65-F5344CB8AC3E}">
        <p14:creationId xmlns:p14="http://schemas.microsoft.com/office/powerpoint/2010/main" val="2956094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a:t>
            </a:r>
            <a:r>
              <a:rPr lang="en-US" dirty="0" err="1"/>
              <a:t>Robius</a:t>
            </a:r>
            <a:r>
              <a:rPr lang="en-US" dirty="0"/>
              <a:t> has quite a few goals and technical requirements, which you can read about in full on our website or </a:t>
            </a:r>
            <a:r>
              <a:rPr lang="en-US" dirty="0" err="1"/>
              <a:t>github</a:t>
            </a:r>
            <a:r>
              <a:rPr lang="en-US" dirty="0"/>
              <a:t> page.</a:t>
            </a:r>
          </a:p>
          <a:p>
            <a:endParaRPr lang="en-US" dirty="0"/>
          </a:p>
          <a:p>
            <a:r>
              <a:rPr lang="en-US" dirty="0"/>
              <a:t>For now, in the interest of time, I’m going to just discuss a select few.</a:t>
            </a:r>
          </a:p>
        </p:txBody>
      </p:sp>
      <p:sp>
        <p:nvSpPr>
          <p:cNvPr id="4" name="Slide Number Placeholder 3"/>
          <p:cNvSpPr>
            <a:spLocks noGrp="1"/>
          </p:cNvSpPr>
          <p:nvPr>
            <p:ph type="sldNum" sz="quarter" idx="5"/>
          </p:nvPr>
        </p:nvSpPr>
        <p:spPr/>
        <p:txBody>
          <a:bodyPr/>
          <a:lstStyle/>
          <a:p>
            <a:fld id="{3B7B4AED-F6E6-984F-804C-9CFE1FD5EBEF}" type="slidenum">
              <a:rPr lang="en-US" smtClean="0"/>
              <a:t>13</a:t>
            </a:fld>
            <a:endParaRPr lang="en-US"/>
          </a:p>
        </p:txBody>
      </p:sp>
    </p:spTree>
    <p:extLst>
      <p:ext uri="{BB962C8B-B14F-4D97-AF65-F5344CB8AC3E}">
        <p14:creationId xmlns:p14="http://schemas.microsoft.com/office/powerpoint/2010/main" val="1379487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primary goal is to establish a complete, working example of </a:t>
            </a:r>
            <a:r>
              <a:rPr lang="en-US" b="1" i="1" dirty="0"/>
              <a:t>everything</a:t>
            </a:r>
            <a:r>
              <a:rPr lang="en-US" dirty="0"/>
              <a:t> beneath the app</a:t>
            </a:r>
          </a:p>
          <a:p>
            <a:r>
              <a:rPr lang="en-US" dirty="0"/>
              <a:t>Which must support major platforms/OS environments </a:t>
            </a:r>
          </a:p>
          <a:p>
            <a:pPr marL="457200" lvl="1" indent="0">
              <a:buNone/>
            </a:pPr>
            <a:endParaRPr lang="en-US" dirty="0"/>
          </a:p>
          <a:p>
            <a:endParaRPr lang="en-US" dirty="0"/>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OSIRIS - OS Interfaces in Rust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OSIRIS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Concurrent / parallel computation runtime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execution runtime – </a:t>
            </a:r>
            <a:r>
              <a:rPr lang="en-US" sz="1100" b="0" i="0" u="none" strike="noStrike" dirty="0" err="1">
                <a:solidFill>
                  <a:srgbClr val="000000"/>
                </a:solidFill>
                <a:effectLst/>
                <a:latin typeface="Arial" panose="020B0604020202020204" pitchFamily="34" charset="0"/>
              </a:rPr>
              <a:t>ylong</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tokio</a:t>
            </a:r>
            <a:r>
              <a:rPr lang="en-US" sz="1100" b="0" i="0" u="none" strike="noStrike" dirty="0">
                <a:solidFill>
                  <a:srgbClr val="000000"/>
                </a:solidFill>
                <a:effectLst/>
                <a:latin typeface="Arial" panose="020B0604020202020204" pitchFamily="34" charset="0"/>
              </a:rPr>
              <a:t>, async-std (</a:t>
            </a:r>
            <a:r>
              <a:rPr lang="en-US" sz="1100" b="0" i="0" u="none" strike="noStrike" dirty="0" err="1">
                <a:solidFill>
                  <a:srgbClr val="000000"/>
                </a:solidFill>
                <a:effectLst/>
                <a:latin typeface="Arial" panose="020B0604020202020204" pitchFamily="34" charset="0"/>
              </a:rPr>
              <a:t>smol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Threads, thread pools, and CPU/multicore abstractions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14</a:t>
            </a:fld>
            <a:endParaRPr lang="en-US"/>
          </a:p>
        </p:txBody>
      </p:sp>
    </p:spTree>
    <p:extLst>
      <p:ext uri="{BB962C8B-B14F-4D97-AF65-F5344CB8AC3E}">
        <p14:creationId xmlns:p14="http://schemas.microsoft.com/office/powerpoint/2010/main" val="71945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 series of full-fledged, open-source example apps</a:t>
            </a:r>
          </a:p>
          <a:p>
            <a:pPr marL="1085850" lvl="1" indent="-17145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These are smaller apps that demonstrate specific features,</a:t>
            </a:r>
            <a:br>
              <a:rPr lang="en-US" sz="1100" b="0" i="0" u="none" strike="noStrike" dirty="0">
                <a:solidFill>
                  <a:srgbClr val="000000"/>
                </a:solidFill>
                <a:effectLst/>
                <a:latin typeface="Arial" panose="020B0604020202020204" pitchFamily="34" charset="0"/>
              </a:rPr>
            </a:br>
            <a:r>
              <a:rPr lang="en-US" sz="1100" b="0" i="0" u="none" strike="noStrike" dirty="0">
                <a:solidFill>
                  <a:srgbClr val="000000"/>
                </a:solidFill>
                <a:effectLst/>
                <a:latin typeface="Arial" panose="020B0604020202020204" pitchFamily="34" charset="0"/>
              </a:rPr>
              <a:t>with mock app logic and stubbed-out incomplete business logic</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Basic shopping </a:t>
            </a:r>
            <a:r>
              <a:rPr lang="en-US" sz="1100" b="0" i="0" u="none" strike="noStrike" dirty="0" err="1">
                <a:solidFill>
                  <a:srgbClr val="000000"/>
                </a:solidFill>
                <a:effectLst/>
                <a:latin typeface="Arial" panose="020B0604020202020204" pitchFamily="34" charset="0"/>
              </a:rPr>
              <a:t>estore</a:t>
            </a:r>
            <a:r>
              <a:rPr lang="en-US" sz="1100" b="0" i="0" u="none" strike="noStrike" dirty="0">
                <a:solidFill>
                  <a:srgbClr val="000000"/>
                </a:solidFill>
                <a:effectLst/>
                <a:latin typeface="Arial" panose="020B0604020202020204" pitchFamily="34" charset="0"/>
              </a:rPr>
              <a:t> app, e.g., amazon, </a:t>
            </a:r>
            <a:r>
              <a:rPr lang="en-US" sz="1100" b="0" i="0" u="none" strike="noStrike" dirty="0" err="1">
                <a:solidFill>
                  <a:srgbClr val="000000"/>
                </a:solidFill>
                <a:effectLst/>
                <a:latin typeface="Arial" panose="020B0604020202020204" pitchFamily="34" charset="0"/>
              </a:rPr>
              <a:t>taobao</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ebay</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News feed / social media, e.g., twitter, </a:t>
            </a:r>
            <a:r>
              <a:rPr lang="en-US" sz="1100" b="0" i="0" u="none" strike="noStrike" dirty="0" err="1">
                <a:solidFill>
                  <a:srgbClr val="000000"/>
                </a:solidFill>
                <a:effectLst/>
                <a:latin typeface="Arial" panose="020B0604020202020204" pitchFamily="34" charset="0"/>
              </a:rPr>
              <a:t>facebook</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Social Video sharing apps, e.g., </a:t>
            </a:r>
            <a:r>
              <a:rPr lang="en-US" sz="1100" b="0" i="0" u="none" strike="noStrike" dirty="0" err="1">
                <a:solidFill>
                  <a:srgbClr val="000000"/>
                </a:solidFill>
                <a:effectLst/>
                <a:latin typeface="Arial" panose="020B0604020202020204" pitchFamily="34" charset="0"/>
              </a:rPr>
              <a:t>tiktok</a:t>
            </a:r>
            <a:endParaRPr lang="en-US" sz="1100" b="0" i="0" u="none" strike="noStrike" dirty="0">
              <a:solidFill>
                <a:srgbClr val="000000"/>
              </a:solidFill>
              <a:effectLst/>
              <a:latin typeface="Arial" panose="020B0604020202020204" pitchFamily="34" charset="0"/>
            </a:endParaRP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Notes app, simple text editor, e.g., google keep</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Basic drawing app, e.g., paint</a:t>
            </a: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Easy for new </a:t>
            </a:r>
            <a:r>
              <a:rPr lang="en-US" sz="1100" b="0" i="0" u="none" strike="noStrike" dirty="0" err="1">
                <a:solidFill>
                  <a:srgbClr val="000000"/>
                </a:solidFill>
                <a:effectLst/>
                <a:latin typeface="Arial" panose="020B0604020202020204" pitchFamily="34" charset="0"/>
              </a:rPr>
              <a:t>devs</a:t>
            </a:r>
            <a:r>
              <a:rPr lang="en-US" sz="1100" b="0" i="0" u="none" strike="noStrike" dirty="0">
                <a:solidFill>
                  <a:srgbClr val="000000"/>
                </a:solidFill>
                <a:effectLst/>
                <a:latin typeface="Arial" panose="020B0604020202020204" pitchFamily="34" charset="0"/>
              </a:rPr>
              <a:t> to fork &amp; modify, well-commented with accompanying docs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One flagship app, at least initially, which I’ll discuss on the next slide</a:t>
            </a:r>
          </a:p>
          <a:p>
            <a:pPr marL="4572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 a complete Matrix chat client (</a:t>
            </a:r>
            <a:r>
              <a:rPr lang="en-US" sz="1100" b="0" i="0" u="none" strike="noStrike" dirty="0" err="1">
                <a:solidFill>
                  <a:srgbClr val="000000"/>
                </a:solidFill>
                <a:effectLst/>
                <a:latin typeface="Arial" panose="020B0604020202020204" pitchFamily="34" charset="0"/>
              </a:rPr>
              <a:t>FluffyChat</a:t>
            </a:r>
            <a:r>
              <a:rPr lang="en-US" sz="1100" b="0" i="0" u="none" strike="noStrike" dirty="0">
                <a:solidFill>
                  <a:srgbClr val="000000"/>
                </a:solidFill>
                <a:effectLst/>
                <a:latin typeface="Arial" panose="020B0604020202020204" pitchFamily="34" charset="0"/>
              </a:rPr>
              <a:t> clone), similar to Signal</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Fully-complete UI, UX, application, and business logic</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Multiple separate UI pages with storyboard flows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Authentication, send/</a:t>
            </a:r>
            <a:r>
              <a:rPr lang="en-US" sz="1100" b="0" i="0" u="none" strike="noStrike" dirty="0" err="1">
                <a:solidFill>
                  <a:srgbClr val="000000"/>
                </a:solidFill>
                <a:effectLst/>
                <a:latin typeface="Arial" panose="020B0604020202020204" pitchFamily="34" charset="0"/>
              </a:rPr>
              <a:t>recv</a:t>
            </a:r>
            <a:r>
              <a:rPr lang="en-US" sz="1100" b="0" i="0" u="none" strike="noStrike" dirty="0">
                <a:solidFill>
                  <a:srgbClr val="000000"/>
                </a:solidFill>
                <a:effectLst/>
                <a:latin typeface="Arial" panose="020B0604020202020204" pitchFamily="34" charset="0"/>
              </a:rPr>
              <a:t>/sync messages</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A/V chat (multimedia I/O): camera, video playback, mic, audio out</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Persistent state (config/settings), local data storage, user profiles</a:t>
            </a:r>
          </a:p>
          <a:p>
            <a:pPr marL="4572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Many small (micro)benchmark apps for testing (and CI) of underlying stack</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Sensors: simple display of raw input sensor data, plus basic sensor fusion</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Screen brightness adjustment slider, plus automatic brightness based on ambient light sensor</a:t>
            </a:r>
          </a:p>
          <a:p>
            <a:pPr marL="1200150" lvl="2"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Input event dumper – touch, click, hover, drag, scroll, pinch zoom gestures</a:t>
            </a:r>
          </a:p>
          <a:p>
            <a:pPr marL="1200150" lvl="2" indent="-285750" rtl="0" fontAlgn="base">
              <a:spcBef>
                <a:spcPts val="0"/>
              </a:spcBef>
              <a:spcAft>
                <a:spcPts val="0"/>
              </a:spcAft>
              <a:buFont typeface="+mj-lt"/>
              <a:buAutoNum type="arabicPeriod"/>
            </a:pP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15</a:t>
            </a:fld>
            <a:endParaRPr lang="en-US"/>
          </a:p>
        </p:txBody>
      </p:sp>
    </p:spTree>
    <p:extLst>
      <p:ext uri="{BB962C8B-B14F-4D97-AF65-F5344CB8AC3E}">
        <p14:creationId xmlns:p14="http://schemas.microsoft.com/office/powerpoint/2010/main" val="2784248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[runtime] Efficient execution → native performance</a:t>
            </a:r>
          </a:p>
          <a:p>
            <a:pPr marL="171450" indent="-171450">
              <a:buFont typeface="Arial" panose="020B0604020202020204" pitchFamily="34" charset="0"/>
              <a:buChar char="•"/>
            </a:pPr>
            <a:r>
              <a:rPr lang="en-US" dirty="0"/>
              <a:t>[runtime] Fast application startup</a:t>
            </a:r>
          </a:p>
          <a:p>
            <a:pPr marL="628650" lvl="1" indent="-171450">
              <a:buFont typeface="Arial" panose="020B0604020202020204" pitchFamily="34" charset="0"/>
              <a:buChar char="•"/>
            </a:pPr>
            <a:r>
              <a:rPr lang="en-US" dirty="0"/>
              <a:t>Keep binaries small, allow loading libraries at runtime</a:t>
            </a:r>
          </a:p>
          <a:p>
            <a:pPr marL="171450" indent="-171450">
              <a:buFont typeface="Arial" panose="020B0604020202020204" pitchFamily="34" charset="0"/>
              <a:buChar char="•"/>
            </a:pPr>
            <a:r>
              <a:rPr lang="en-US" dirty="0"/>
              <a:t>[dev] Quick compilation times</a:t>
            </a:r>
          </a:p>
          <a:p>
            <a:pPr marL="628650" lvl="1" indent="-171450">
              <a:buFont typeface="Arial" panose="020B0604020202020204" pitchFamily="34" charset="0"/>
              <a:buChar char="•"/>
            </a:pPr>
            <a:r>
              <a:rPr lang="en-US" dirty="0"/>
              <a:t>At least for incremental compilation</a:t>
            </a:r>
          </a:p>
          <a:p>
            <a:pPr marL="628650" lvl="1" indent="-171450">
              <a:buFont typeface="Arial" panose="020B0604020202020204" pitchFamily="34" charset="0"/>
              <a:buChar char="•"/>
            </a:pPr>
            <a:r>
              <a:rPr lang="en-US" dirty="0"/>
              <a:t>Good news: modern app dev UI kits focus on live coding</a:t>
            </a:r>
          </a:p>
          <a:p>
            <a:pPr marL="171450" indent="-171450">
              <a:buFont typeface="Arial" panose="020B0604020202020204" pitchFamily="34" charset="0"/>
              <a:buChar char="•"/>
            </a:pPr>
            <a:r>
              <a:rPr lang="en-US" dirty="0"/>
              <a:t>[dev] Consistency across platforms</a:t>
            </a:r>
          </a:p>
          <a:p>
            <a:pPr marL="628650" lvl="1" indent="-171450">
              <a:buFont typeface="Arial" panose="020B0604020202020204" pitchFamily="34" charset="0"/>
              <a:buChar char="•"/>
            </a:pPr>
            <a:r>
              <a:rPr lang="en-US" dirty="0"/>
              <a:t>But easy to descend beneath abstractions to call platform-specific code</a:t>
            </a:r>
          </a:p>
          <a:p>
            <a:pPr marL="171450" indent="-171450">
              <a:buFont typeface="Arial" panose="020B0604020202020204" pitchFamily="34" charset="0"/>
              <a:buChar char="•"/>
            </a:pPr>
            <a:r>
              <a:rPr lang="en-US" dirty="0"/>
              <a:t>[both] Compliance with platform policy restrictions</a:t>
            </a:r>
          </a:p>
          <a:p>
            <a:pPr marL="628650" lvl="1" indent="-171450">
              <a:buFont typeface="Arial" panose="020B0604020202020204" pitchFamily="34" charset="0"/>
              <a:buChar char="•"/>
            </a:pPr>
            <a:r>
              <a:rPr lang="en-US" dirty="0"/>
              <a:t>Generated app packages must be publishable to platform app stores</a:t>
            </a:r>
          </a:p>
          <a:p>
            <a:pPr marL="628650" lvl="1" indent="-171450">
              <a:buFont typeface="Arial" panose="020B0604020202020204" pitchFamily="34" charset="0"/>
              <a:buChar char="•"/>
            </a:pPr>
            <a:r>
              <a:rPr lang="en-US" dirty="0"/>
              <a:t>e.g., iOS forbids JIT compilation, dynamically loading new code</a:t>
            </a:r>
          </a:p>
          <a:p>
            <a:pPr marL="628650" lvl="1" indent="-171450">
              <a:buFont typeface="Arial" panose="020B0604020202020204" pitchFamily="34" charset="0"/>
              <a:buChar char="•"/>
            </a:pPr>
            <a:r>
              <a:rPr lang="en-US" dirty="0"/>
              <a:t>Could potentially circumvent this by downloading/running WASM code (is this legal on iOS/Android?)</a:t>
            </a:r>
          </a:p>
          <a:p>
            <a:pPr marL="171450" indent="-171450">
              <a:buFont typeface="Arial" panose="020B0604020202020204" pitchFamily="34" charset="0"/>
              <a:buChar char="•"/>
            </a:pPr>
            <a:r>
              <a:rPr lang="en-US" dirty="0"/>
              <a:t>[mostly dev] Flexibility to incorporate third-party components</a:t>
            </a:r>
          </a:p>
          <a:p>
            <a:pPr marL="628650" lvl="1" indent="-171450">
              <a:buFont typeface="Arial" panose="020B0604020202020204" pitchFamily="34" charset="0"/>
              <a:buChar char="•"/>
            </a:pPr>
            <a:r>
              <a:rPr lang="en-US" dirty="0"/>
              <a:t>At a bare minimum, OSIRIS components, standard Rust crates</a:t>
            </a:r>
          </a:p>
          <a:p>
            <a:pPr marL="228600" rtl="0" fontAlgn="base">
              <a:spcBef>
                <a:spcPts val="0"/>
              </a:spcBef>
              <a:spcAft>
                <a:spcPts val="0"/>
              </a:spcAft>
              <a:buFont typeface="+mj-lt"/>
              <a:buAutoNum type="arabicPeriod"/>
            </a:pPr>
            <a:endParaRPr lang="en-US" sz="11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Fast application startup</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Quick compilation times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At least for incremental compilation</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Good news: modern app dev UI kits focus on live coding</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Consistent abstractions across platforms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But easy to descend beneath abstractions to call platform-specific code</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Flexibility to incorporate arbitrary third-party components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At a bare minimum, OSIRIS components</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Efficient execution (low runtime overhead) → native performance or better</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Compliance with platform policy restrictions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Generated app packages must be publishable to platform app stores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e.g., iOS forbids JIT compilation, dynamically loading new code</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Could potentially circumvent this by downloading/running WASM code (is this legal on iOS/Android?)</a:t>
            </a:r>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16</a:t>
            </a:fld>
            <a:endParaRPr lang="en-US"/>
          </a:p>
        </p:txBody>
      </p:sp>
    </p:spTree>
    <p:extLst>
      <p:ext uri="{BB962C8B-B14F-4D97-AF65-F5344CB8AC3E}">
        <p14:creationId xmlns:p14="http://schemas.microsoft.com/office/powerpoint/2010/main" val="2395148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Rust compilation time has long been a contentious issue</a:t>
            </a:r>
          </a:p>
          <a:p>
            <a:pPr marL="628650" lvl="1" indent="-171450">
              <a:buFont typeface="Arial" panose="020B0604020202020204" pitchFamily="34" charset="0"/>
              <a:buChar char="•"/>
            </a:pPr>
            <a:r>
              <a:rPr lang="en-US" dirty="0"/>
              <a:t>Significant work from the compilers team to speed up </a:t>
            </a:r>
            <a:r>
              <a:rPr lang="en-US" dirty="0" err="1"/>
              <a:t>rustc</a:t>
            </a:r>
            <a:endParaRPr lang="en-US" dirty="0"/>
          </a:p>
          <a:p>
            <a:pPr marL="628650" lvl="1" indent="-171450">
              <a:buFont typeface="Arial" panose="020B0604020202020204" pitchFamily="34" charset="0"/>
              <a:buChar char="•"/>
            </a:pPr>
            <a:r>
              <a:rPr lang="en-US" dirty="0"/>
              <a:t>Honestly not nearly as bad as the internet hivemind seems to think.</a:t>
            </a:r>
          </a:p>
          <a:p>
            <a:pPr marL="171450" indent="-171450">
              <a:buFont typeface="Arial" panose="020B0604020202020204" pitchFamily="34" charset="0"/>
              <a:buChar char="•"/>
            </a:pPr>
            <a:r>
              <a:rPr lang="en-US" dirty="0" err="1"/>
              <a:t>Robius</a:t>
            </a:r>
            <a:r>
              <a:rPr lang="en-US" dirty="0"/>
              <a:t>: strive for structure of many small crates</a:t>
            </a:r>
          </a:p>
          <a:p>
            <a:pPr marL="628650" lvl="1" indent="-171450">
              <a:buFont typeface="Arial" panose="020B0604020202020204" pitchFamily="34" charset="0"/>
              <a:buChar char="•"/>
            </a:pPr>
            <a:r>
              <a:rPr lang="en-US" dirty="0"/>
              <a:t>Benefit from largely parallelizable compilation units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Modern Rust UI kits combat this with live reloading of DSL elements</a:t>
            </a:r>
          </a:p>
          <a:p>
            <a:pPr marL="628650" lvl="1" indent="-171450">
              <a:buFont typeface="Arial" panose="020B0604020202020204" pitchFamily="34" charset="0"/>
              <a:buChar char="•"/>
            </a:pPr>
            <a:r>
              <a:rPr lang="en-US" dirty="0"/>
              <a:t>Makepad goes further to minimize dependencies for fast compilation</a:t>
            </a:r>
          </a:p>
          <a:p>
            <a:pPr marL="1085850" lvl="2" indent="-171450">
              <a:buFont typeface="Arial" panose="020B0604020202020204" pitchFamily="34" charset="0"/>
              <a:buChar char="•"/>
            </a:pPr>
            <a:r>
              <a:rPr lang="en-US" dirty="0"/>
              <a:t>Custom-tailored subset of platform framework dependencies</a:t>
            </a:r>
          </a:p>
          <a:p>
            <a:pPr marL="171450" indent="-171450">
              <a:buFont typeface="Arial" panose="020B0604020202020204" pitchFamily="34" charset="0"/>
              <a:buChar char="•"/>
            </a:pPr>
            <a:r>
              <a:rPr lang="en-US" dirty="0">
                <a:solidFill>
                  <a:schemeClr val="accent6">
                    <a:lumMod val="75000"/>
                  </a:schemeClr>
                </a:solidFill>
              </a:rPr>
              <a:t>Fast </a:t>
            </a:r>
            <a:r>
              <a:rPr lang="en-US" i="1" dirty="0">
                <a:solidFill>
                  <a:schemeClr val="accent6">
                    <a:lumMod val="75000"/>
                  </a:schemeClr>
                </a:solidFill>
              </a:rPr>
              <a:t>incremental</a:t>
            </a:r>
            <a:r>
              <a:rPr lang="en-US" dirty="0">
                <a:solidFill>
                  <a:schemeClr val="accent6">
                    <a:lumMod val="75000"/>
                  </a:schemeClr>
                </a:solidFill>
              </a:rPr>
              <a:t> compilation </a:t>
            </a:r>
            <a:r>
              <a:rPr lang="en-US" dirty="0">
                <a:solidFill>
                  <a:schemeClr val="bg2">
                    <a:lumMod val="75000"/>
                  </a:schemeClr>
                </a:solidFill>
              </a:rPr>
              <a:t>(at the very least)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17</a:t>
            </a:fld>
            <a:endParaRPr lang="en-US"/>
          </a:p>
        </p:txBody>
      </p:sp>
    </p:spTree>
    <p:extLst>
      <p:ext uri="{BB962C8B-B14F-4D97-AF65-F5344CB8AC3E}">
        <p14:creationId xmlns:p14="http://schemas.microsoft.com/office/powerpoint/2010/main" val="86225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18</a:t>
            </a:fld>
            <a:endParaRPr lang="en-US"/>
          </a:p>
        </p:txBody>
      </p:sp>
    </p:spTree>
    <p:extLst>
      <p:ext uri="{BB962C8B-B14F-4D97-AF65-F5344CB8AC3E}">
        <p14:creationId xmlns:p14="http://schemas.microsoft.com/office/powerpoint/2010/main" val="81826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19</a:t>
            </a:fld>
            <a:endParaRPr lang="en-US"/>
          </a:p>
        </p:txBody>
      </p:sp>
    </p:spTree>
    <p:extLst>
      <p:ext uri="{BB962C8B-B14F-4D97-AF65-F5344CB8AC3E}">
        <p14:creationId xmlns:p14="http://schemas.microsoft.com/office/powerpoint/2010/main" val="2092823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Permissions handling</a:t>
            </a:r>
          </a:p>
          <a:p>
            <a:pPr lvl="1"/>
            <a:r>
              <a:rPr lang="en-US"/>
              <a:t>Collecting and merging permissions from app, UI toolkit, dependencies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20</a:t>
            </a:fld>
            <a:endParaRPr lang="en-US"/>
          </a:p>
        </p:txBody>
      </p:sp>
    </p:spTree>
    <p:extLst>
      <p:ext uri="{BB962C8B-B14F-4D97-AF65-F5344CB8AC3E}">
        <p14:creationId xmlns:p14="http://schemas.microsoft.com/office/powerpoint/2010/main" val="3789261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err="1"/>
              <a:t>Robius</a:t>
            </a:r>
            <a:r>
              <a:rPr lang="en-US" noProof="0" dirty="0"/>
              <a:t> strives to do to main things</a:t>
            </a:r>
          </a:p>
        </p:txBody>
      </p:sp>
      <p:sp>
        <p:nvSpPr>
          <p:cNvPr id="4" name="Slide Number Placeholder 3"/>
          <p:cNvSpPr>
            <a:spLocks noGrp="1"/>
          </p:cNvSpPr>
          <p:nvPr>
            <p:ph type="sldNum" sz="quarter" idx="5"/>
          </p:nvPr>
        </p:nvSpPr>
        <p:spPr/>
        <p:txBody>
          <a:bodyPr/>
          <a:lstStyle/>
          <a:p>
            <a:fld id="{3B7B4AED-F6E6-984F-804C-9CFE1FD5EBEF}" type="slidenum">
              <a:rPr lang="en-US" smtClean="0"/>
              <a:t>2</a:t>
            </a:fld>
            <a:endParaRPr lang="en-US"/>
          </a:p>
        </p:txBody>
      </p:sp>
    </p:spTree>
    <p:extLst>
      <p:ext uri="{BB962C8B-B14F-4D97-AF65-F5344CB8AC3E}">
        <p14:creationId xmlns:p14="http://schemas.microsoft.com/office/powerpoint/2010/main" val="3713629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22</a:t>
            </a:fld>
            <a:endParaRPr lang="en-US"/>
          </a:p>
        </p:txBody>
      </p:sp>
    </p:spTree>
    <p:extLst>
      <p:ext uri="{BB962C8B-B14F-4D97-AF65-F5344CB8AC3E}">
        <p14:creationId xmlns:p14="http://schemas.microsoft.com/office/powerpoint/2010/main" val="4057444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domains that are part of the </a:t>
            </a:r>
            <a:r>
              <a:rPr lang="en-US" dirty="0" err="1"/>
              <a:t>Robius</a:t>
            </a:r>
            <a:r>
              <a:rPr lang="en-US" dirty="0"/>
              <a:t> community</a:t>
            </a:r>
          </a:p>
          <a:p>
            <a:pPr lvl="1"/>
            <a:r>
              <a:rPr lang="en-US" dirty="0"/>
              <a:t>UI toolkits (e.g., Makepad)</a:t>
            </a:r>
          </a:p>
          <a:p>
            <a:pPr lvl="1"/>
            <a:r>
              <a:rPr lang="en-US" dirty="0"/>
              <a:t>Build tooling — OSIRIS and Quake-build</a:t>
            </a:r>
          </a:p>
          <a:p>
            <a:pPr lvl="2"/>
            <a:r>
              <a:rPr lang="en-US" dirty="0"/>
              <a:t>Signing, bundling, packaging, distribution</a:t>
            </a:r>
          </a:p>
          <a:p>
            <a:pPr lvl="2"/>
            <a:r>
              <a:rPr lang="en-US" dirty="0"/>
              <a:t>Build orchestration</a:t>
            </a:r>
          </a:p>
          <a:p>
            <a:pPr lvl="1"/>
            <a:r>
              <a:rPr lang="en-US" dirty="0"/>
              <a:t>Platform feature crates and Rust abstractions — </a:t>
            </a:r>
            <a:r>
              <a:rPr lang="en-US" dirty="0" err="1"/>
              <a:t>Robius</a:t>
            </a:r>
            <a:r>
              <a:rPr lang="en-US" dirty="0"/>
              <a:t>, OSIRIS</a:t>
            </a:r>
          </a:p>
          <a:p>
            <a:pPr lvl="1"/>
            <a:r>
              <a:rPr lang="en-US" dirty="0"/>
              <a:t>Integration layers between UI toolkit and platform abstractions</a:t>
            </a:r>
          </a:p>
          <a:p>
            <a:pPr lvl="2"/>
            <a:r>
              <a:rPr lang="en-US" dirty="0"/>
              <a:t>Reduce burden on app dev (approaching zero)</a:t>
            </a:r>
          </a:p>
          <a:p>
            <a:endParaRPr lang="en-US" dirty="0"/>
          </a:p>
          <a:p>
            <a:r>
              <a:rPr lang="en-US" dirty="0"/>
              <a:t>Additional challenges we’re tackling</a:t>
            </a:r>
          </a:p>
          <a:p>
            <a:pPr lvl="1"/>
            <a:r>
              <a:rPr lang="en-US" dirty="0"/>
              <a:t>Concurrency management (dealing with </a:t>
            </a:r>
            <a:r>
              <a:rPr lang="en-US" dirty="0" err="1"/>
              <a:t>req’d</a:t>
            </a:r>
            <a:r>
              <a:rPr lang="en-US" dirty="0"/>
              <a:t> async functions, functions that can only run on main thread, auto-offload to background threads, multithreading thread pools, </a:t>
            </a:r>
            <a:r>
              <a:rPr lang="en-US" dirty="0" err="1"/>
              <a:t>etc</a:t>
            </a:r>
            <a:endParaRPr lang="en-US" dirty="0"/>
          </a:p>
          <a:p>
            <a:pPr lvl="1"/>
            <a:r>
              <a:rPr lang="en-US" dirty="0"/>
              <a:t>Generic Caching of UI drawing work</a:t>
            </a:r>
          </a:p>
          <a:p>
            <a:pPr lvl="2"/>
            <a:r>
              <a:rPr lang="en-US" dirty="0"/>
              <a:t>Massive improvement in paths with heavyweight UI population computations</a:t>
            </a:r>
          </a:p>
          <a:p>
            <a:pPr lvl="2"/>
            <a:r>
              <a:rPr lang="en-US" dirty="0"/>
              <a:t>Integrate with OS’s low-memory warning</a:t>
            </a:r>
          </a:p>
          <a:p>
            <a:endParaRPr lang="en-US" dirty="0"/>
          </a:p>
          <a:p>
            <a:endParaRPr lang="en-US" dirty="0"/>
          </a:p>
          <a:p>
            <a:r>
              <a:rPr lang="en-US" dirty="0"/>
              <a:t>There’s a one-to-one correspondence among the previous challenges and each of the community projects here. </a:t>
            </a:r>
          </a:p>
          <a:p>
            <a:endParaRPr lang="en-US" dirty="0"/>
          </a:p>
          <a:p>
            <a:r>
              <a:rPr lang="en-US" dirty="0"/>
              <a:t>For example, I on the </a:t>
            </a:r>
            <a:r>
              <a:rPr lang="en-US" dirty="0" err="1"/>
              <a:t>Robius</a:t>
            </a:r>
            <a:r>
              <a:rPr lang="en-US" dirty="0"/>
              <a:t> project tackle things like Rust abstractions for platform-specific features, which I’ll show in more detail in a few slides.</a:t>
            </a:r>
          </a:p>
          <a:p>
            <a:endParaRPr lang="en-US" dirty="0"/>
          </a:p>
          <a:p>
            <a:r>
              <a:rPr lang="en-US" dirty="0"/>
              <a:t>The OSIRIS project handles things like packaging application binaries, assets, resources, </a:t>
            </a:r>
            <a:r>
              <a:rPr lang="en-US" dirty="0" err="1"/>
              <a:t>etc</a:t>
            </a:r>
            <a:r>
              <a:rPr lang="en-US" dirty="0"/>
              <a:t> into a single bundle, signing that bundle, and distributing it using each platform’s native package manager. OSIRIS and </a:t>
            </a:r>
            <a:r>
              <a:rPr lang="en-US" dirty="0" err="1"/>
              <a:t>Robius</a:t>
            </a:r>
            <a:r>
              <a:rPr lang="en-US" dirty="0"/>
              <a:t> together handle supporting OS services and FFI layers between Rust and the underlying platform. </a:t>
            </a:r>
          </a:p>
          <a:p>
            <a:endParaRPr lang="en-US" dirty="0"/>
          </a:p>
          <a:p>
            <a:r>
              <a:rPr lang="en-US" dirty="0"/>
              <a:t>The Quake project is a meta-build tool (kind of like Make but way better) that handles top-level build commands, like configuration, invoking cargo and other platform-specific build tools in a flexible manner. It’s built on </a:t>
            </a:r>
            <a:r>
              <a:rPr lang="en-US" dirty="0" err="1"/>
              <a:t>nushell</a:t>
            </a:r>
            <a:r>
              <a:rPr lang="en-US" dirty="0"/>
              <a:t>, a pure-Rust shell implementation, that has its own type-safe syntax for specifying build target rules and configuration key-value pairs.</a:t>
            </a:r>
          </a:p>
          <a:p>
            <a:endParaRPr lang="en-US" dirty="0"/>
          </a:p>
          <a:p>
            <a:r>
              <a:rPr lang="en-US" dirty="0"/>
              <a:t>The concurrency, threading, and async concerns will be handled by </a:t>
            </a:r>
            <a:r>
              <a:rPr lang="en-US" dirty="0" err="1"/>
              <a:t>Robius</a:t>
            </a:r>
            <a:r>
              <a:rPr lang="en-US" dirty="0"/>
              <a:t>, in cooperation with the UI toolkit. </a:t>
            </a:r>
          </a:p>
          <a:p>
            <a:endParaRPr lang="en-US" dirty="0"/>
          </a:p>
          <a:p>
            <a:r>
              <a:rPr lang="en-US" dirty="0" err="1"/>
              <a:t>Robius</a:t>
            </a:r>
            <a:r>
              <a:rPr lang="en-US" dirty="0"/>
              <a:t> is interested in supporting multiple UI toolkits, but our primary target is Makepad, a multi-platform UI framework written from scratch in pure Rust to support native widget drawing and basic input events. Unlike most other UI toolkits, it does *NOT* rely on an underlying web engine, as with </a:t>
            </a:r>
            <a:r>
              <a:rPr lang="en-US" dirty="0" err="1"/>
              <a:t>Dioxus</a:t>
            </a:r>
            <a:r>
              <a:rPr lang="en-US" dirty="0"/>
              <a:t> and Tauri, nor does it rely on the </a:t>
            </a:r>
            <a:r>
              <a:rPr lang="en-US" dirty="0" err="1"/>
              <a:t>winit</a:t>
            </a:r>
            <a:r>
              <a:rPr lang="en-US" dirty="0"/>
              <a:t> window management project, as is being explored by the </a:t>
            </a:r>
            <a:r>
              <a:rPr lang="en-US" dirty="0" err="1"/>
              <a:t>Linebender</a:t>
            </a:r>
            <a:r>
              <a:rPr lang="en-US" dirty="0"/>
              <a:t> project.</a:t>
            </a:r>
          </a:p>
        </p:txBody>
      </p:sp>
      <p:sp>
        <p:nvSpPr>
          <p:cNvPr id="4" name="Slide Number Placeholder 3"/>
          <p:cNvSpPr>
            <a:spLocks noGrp="1"/>
          </p:cNvSpPr>
          <p:nvPr>
            <p:ph type="sldNum" sz="quarter" idx="5"/>
          </p:nvPr>
        </p:nvSpPr>
        <p:spPr/>
        <p:txBody>
          <a:bodyPr/>
          <a:lstStyle/>
          <a:p>
            <a:fld id="{3B7B4AED-F6E6-984F-804C-9CFE1FD5EBEF}" type="slidenum">
              <a:rPr lang="en-US" smtClean="0"/>
              <a:t>23</a:t>
            </a:fld>
            <a:endParaRPr lang="en-US"/>
          </a:p>
        </p:txBody>
      </p:sp>
    </p:spTree>
    <p:extLst>
      <p:ext uri="{BB962C8B-B14F-4D97-AF65-F5344CB8AC3E}">
        <p14:creationId xmlns:p14="http://schemas.microsoft.com/office/powerpoint/2010/main" val="677033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 toolkits – Makepad, </a:t>
            </a:r>
            <a:r>
              <a:rPr lang="en-US" sz="1100" b="0" i="0" u="none" strike="noStrike" dirty="0" err="1">
                <a:solidFill>
                  <a:srgbClr val="000000"/>
                </a:solidFill>
                <a:effectLst/>
                <a:latin typeface="Arial" panose="020B0604020202020204" pitchFamily="34" charset="0"/>
              </a:rPr>
              <a:t>Dioxus</a:t>
            </a:r>
            <a:r>
              <a:rPr lang="en-US" sz="1100" b="0" i="0" u="none" strike="noStrike" dirty="0">
                <a:solidFill>
                  <a:srgbClr val="000000"/>
                </a:solidFill>
                <a:effectLst/>
                <a:latin typeface="Arial" panose="020B0604020202020204" pitchFamily="34" charset="0"/>
              </a:rPr>
              <a:t>, Slint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Offers a variety of UI development options and styles</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Generally cross-platform, with a focus on GUI design and workloads</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OSIRIS - OS Interfaces in Rust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Rust abstractions of platform and OS-specific functionality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Focus on non-GUI subsystems</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Standard subsystems: networking, storage, audio, time</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UI-adjacent services: notifications, clipboard, drag &amp; drop</a:t>
            </a:r>
          </a:p>
          <a:p>
            <a:pPr marL="1600200" lvl="3"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Mobile-oriented:</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Sensors/actuator: accelerometer/gyro, ambient light, pressure, temp, vibration, location, buttons, LEDs, biometrics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Multimedia: camera, mic, speaker</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Touch screen, display brightness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Connectivity: </a:t>
            </a:r>
            <a:r>
              <a:rPr lang="en-US" sz="1100" b="0" i="0" u="none" strike="noStrike" dirty="0" err="1">
                <a:solidFill>
                  <a:srgbClr val="000000"/>
                </a:solidFill>
                <a:effectLst/>
                <a:latin typeface="Arial" panose="020B0604020202020204" pitchFamily="34" charset="0"/>
              </a:rPr>
              <a:t>WiFi</a:t>
            </a:r>
            <a:r>
              <a:rPr lang="en-US" sz="1100" b="0" i="0" u="none" strike="noStrike" dirty="0">
                <a:solidFill>
                  <a:srgbClr val="000000"/>
                </a:solidFill>
                <a:effectLst/>
                <a:latin typeface="Arial" panose="020B0604020202020204" pitchFamily="34" charset="0"/>
              </a:rPr>
              <a:t> discovery, </a:t>
            </a:r>
            <a:r>
              <a:rPr lang="en-US" sz="1100" b="0" i="0" u="none" strike="noStrike" dirty="0" err="1">
                <a:solidFill>
                  <a:srgbClr val="000000"/>
                </a:solidFill>
                <a:effectLst/>
                <a:latin typeface="Arial" panose="020B0604020202020204" pitchFamily="34" charset="0"/>
              </a:rPr>
              <a:t>bluetooth</a:t>
            </a:r>
            <a:r>
              <a:rPr lang="en-US" sz="1100" b="0" i="0" u="none" strike="noStrike" dirty="0">
                <a:solidFill>
                  <a:srgbClr val="000000"/>
                </a:solidFill>
                <a:effectLst/>
                <a:latin typeface="Arial" panose="020B0604020202020204" pitchFamily="34" charset="0"/>
              </a:rPr>
              <a:t>, NFC, USB, phone modem</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Power: battery, charging, idle/standby/awake status</a:t>
            </a:r>
          </a:p>
          <a:p>
            <a:pPr marL="2057400" lvl="4" indent="-228600" rtl="0" fontAlgn="base">
              <a:spcBef>
                <a:spcPts val="0"/>
              </a:spcBef>
              <a:spcAft>
                <a:spcPts val="0"/>
              </a:spcAft>
              <a:buFont typeface="Arial" panose="020B0604020202020204" pitchFamily="34" charset="0"/>
              <a:buChar char="•"/>
            </a:pPr>
            <a:r>
              <a:rPr lang="en-US" sz="1100" b="0" i="0" u="none" strike="noStrike" dirty="0">
                <a:solidFill>
                  <a:srgbClr val="000000"/>
                </a:solidFill>
                <a:effectLst/>
                <a:latin typeface="Arial" panose="020B0604020202020204" pitchFamily="34" charset="0"/>
              </a:rPr>
              <a:t>Permissions management: declaring, requesting, revoking</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Goal: easy to integrate OSIRIS into a UI app as a dependency</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Low-/zero-cost abstractions, as close to native as possible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Future: high-level, off-system mobile services</a:t>
            </a: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RESTful APIs: mapping, authentication, Google Play services, </a:t>
            </a:r>
            <a:r>
              <a:rPr lang="en-US" sz="1100" b="0" i="0" u="none" strike="noStrike" dirty="0" err="1">
                <a:solidFill>
                  <a:srgbClr val="000000"/>
                </a:solidFill>
                <a:effectLst/>
                <a:latin typeface="Arial" panose="020B0604020202020204" pitchFamily="34" charset="0"/>
              </a:rPr>
              <a:t>etc</a:t>
            </a:r>
            <a:endParaRPr lang="en-US" sz="11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Can likely use or start from the foundation of Open Mobile Hub</a:t>
            </a:r>
          </a:p>
          <a:p>
            <a:pPr marL="22860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Concurrent / parallel computation runtime</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Async execution runtime – </a:t>
            </a:r>
            <a:r>
              <a:rPr lang="en-US" sz="1100" b="0" i="0" u="none" strike="noStrike" dirty="0" err="1">
                <a:solidFill>
                  <a:srgbClr val="000000"/>
                </a:solidFill>
                <a:effectLst/>
                <a:latin typeface="Arial" panose="020B0604020202020204" pitchFamily="34" charset="0"/>
              </a:rPr>
              <a:t>ylong</a:t>
            </a:r>
            <a:r>
              <a:rPr lang="en-US" sz="1100" b="0" i="0" u="none" strike="noStrike" dirty="0">
                <a:solidFill>
                  <a:srgbClr val="000000"/>
                </a:solidFill>
                <a:effectLst/>
                <a:latin typeface="Arial" panose="020B0604020202020204" pitchFamily="34" charset="0"/>
              </a:rPr>
              <a:t>, </a:t>
            </a:r>
            <a:r>
              <a:rPr lang="en-US" sz="1100" b="0" i="0" u="none" strike="noStrike" dirty="0" err="1">
                <a:solidFill>
                  <a:srgbClr val="000000"/>
                </a:solidFill>
                <a:effectLst/>
                <a:latin typeface="Arial" panose="020B0604020202020204" pitchFamily="34" charset="0"/>
              </a:rPr>
              <a:t>tokio</a:t>
            </a:r>
            <a:r>
              <a:rPr lang="en-US" sz="1100" b="0" i="0" u="none" strike="noStrike" dirty="0">
                <a:solidFill>
                  <a:srgbClr val="000000"/>
                </a:solidFill>
                <a:effectLst/>
                <a:latin typeface="Arial" panose="020B0604020202020204" pitchFamily="34" charset="0"/>
              </a:rPr>
              <a:t>, async-std (</a:t>
            </a:r>
            <a:r>
              <a:rPr lang="en-US" sz="1100" b="0" i="0" u="none" strike="noStrike" dirty="0" err="1">
                <a:solidFill>
                  <a:srgbClr val="000000"/>
                </a:solidFill>
                <a:effectLst/>
                <a:latin typeface="Arial" panose="020B0604020202020204" pitchFamily="34" charset="0"/>
              </a:rPr>
              <a:t>smol</a:t>
            </a:r>
            <a:r>
              <a:rPr lang="en-US" sz="11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US" sz="1100" b="0" i="0" u="none" strike="noStrike" dirty="0">
                <a:solidFill>
                  <a:srgbClr val="000000"/>
                </a:solidFill>
                <a:effectLst/>
                <a:latin typeface="Arial" panose="020B0604020202020204" pitchFamily="34" charset="0"/>
              </a:rPr>
              <a:t>Threads, thread pools, and CPU/multicore abstractions</a:t>
            </a:r>
          </a:p>
          <a:p>
            <a:r>
              <a:rPr lang="en-US" sz="1100" b="0" i="0" u="sng" strike="noStrike" dirty="0">
                <a:solidFill>
                  <a:srgbClr val="1155CC"/>
                </a:solidFill>
                <a:effectLst/>
                <a:latin typeface="Arial" panose="020B0604020202020204" pitchFamily="34" charset="0"/>
                <a:hlinkClick r:id="rId3"/>
              </a:rPr>
              <a:t>https://www.openmobilehub.com/getting-started/</a:t>
            </a:r>
            <a:r>
              <a:rPr lang="en-US" sz="1100" b="0" i="0" u="none" strike="noStrike" dirty="0">
                <a:solidFill>
                  <a:srgbClr val="000000"/>
                </a:solidFill>
                <a:effectLst/>
                <a:latin typeface="Arial" panose="020B0604020202020204" pitchFamily="34" charset="0"/>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24</a:t>
            </a:fld>
            <a:endParaRPr lang="en-US"/>
          </a:p>
        </p:txBody>
      </p:sp>
    </p:spTree>
    <p:extLst>
      <p:ext uri="{BB962C8B-B14F-4D97-AF65-F5344CB8AC3E}">
        <p14:creationId xmlns:p14="http://schemas.microsoft.com/office/powerpoint/2010/main" val="1143278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leading the development of this app to help drive the design of OSIRIS and prioritize which service abstractions we implement first.</a:t>
            </a:r>
          </a:p>
          <a:p>
            <a:endParaRPr lang="en-US" dirty="0"/>
          </a:p>
          <a:p>
            <a:r>
              <a:rPr lang="en-US" dirty="0"/>
              <a:t>We expect this application to consist of quite a few entities spread across the application, both for app logic and business logic, </a:t>
            </a:r>
          </a:p>
          <a:p>
            <a:r>
              <a:rPr lang="en-US" dirty="0"/>
              <a:t>as well as significant UI and UX components that will serve as valuable stress tests for the UI toolkits, which are still in active development.</a:t>
            </a:r>
          </a:p>
          <a:p>
            <a:endParaRPr lang="en-US" dirty="0"/>
          </a:p>
          <a:p>
            <a:pPr indent="-111125">
              <a:buNone/>
            </a:pPr>
            <a:r>
              <a:rPr lang="en-US" sz="1200" dirty="0"/>
              <a:t>One good thing about this choice of application category is that there are several existing examples,</a:t>
            </a:r>
          </a:p>
          <a:p>
            <a:pPr indent="-111125">
              <a:buNone/>
            </a:pPr>
            <a:r>
              <a:rPr lang="en-US" sz="1200" dirty="0"/>
              <a:t>which we can use as a basis of comparison to help evaluate key aspects of </a:t>
            </a:r>
            <a:r>
              <a:rPr lang="en-US" sz="1200" dirty="0" err="1"/>
              <a:t>Robius</a:t>
            </a:r>
            <a:r>
              <a:rPr lang="en-US" sz="1200" dirty="0"/>
              <a:t> like overall performance, ease of development, and more.</a:t>
            </a:r>
          </a:p>
          <a:p>
            <a:pPr indent="-111125">
              <a:buNone/>
            </a:pPr>
            <a:r>
              <a:rPr lang="en-US" sz="1200" dirty="0"/>
              <a:t>Those applications include:</a:t>
            </a:r>
          </a:p>
          <a:p>
            <a:pPr marL="461963" indent="-225425">
              <a:lnSpc>
                <a:spcPct val="100000"/>
              </a:lnSpc>
              <a:spcBef>
                <a:spcPts val="400"/>
              </a:spcBef>
            </a:pPr>
            <a:r>
              <a:rPr lang="en-US" sz="1200" dirty="0"/>
              <a:t>Element, the first-party Matrix chat, and their newer apps Element-X that I previously mentioned,</a:t>
            </a:r>
          </a:p>
          <a:p>
            <a:pPr marL="461963" indent="-225425">
              <a:lnSpc>
                <a:spcPct val="100000"/>
              </a:lnSpc>
              <a:spcBef>
                <a:spcPts val="400"/>
              </a:spcBef>
            </a:pPr>
            <a:r>
              <a:rPr lang="en-US" sz="1200" dirty="0" err="1"/>
              <a:t>Fluffychat</a:t>
            </a:r>
            <a:r>
              <a:rPr lang="en-US" sz="1200" dirty="0"/>
              <a:t>, a Matrix chat client written in Flutter,</a:t>
            </a:r>
          </a:p>
          <a:p>
            <a:pPr marL="461963" indent="-225425">
              <a:lnSpc>
                <a:spcPct val="100000"/>
              </a:lnSpc>
              <a:spcBef>
                <a:spcPts val="400"/>
              </a:spcBef>
            </a:pPr>
            <a:r>
              <a:rPr lang="en-US" sz="1200" dirty="0" err="1"/>
              <a:t>Quadrix</a:t>
            </a:r>
            <a:endParaRPr lang="en-US" sz="1200" dirty="0"/>
          </a:p>
          <a:p>
            <a:pPr marL="461963" indent="-225425">
              <a:lnSpc>
                <a:spcPct val="100000"/>
              </a:lnSpc>
              <a:spcBef>
                <a:spcPts val="400"/>
              </a:spcBef>
            </a:pPr>
            <a:r>
              <a:rPr lang="en-US" sz="1200" dirty="0" err="1"/>
              <a:t>Cinny</a:t>
            </a:r>
            <a:endParaRPr lang="en-US" sz="1200" dirty="0"/>
          </a:p>
          <a:p>
            <a:pPr marL="461963" indent="-225425">
              <a:lnSpc>
                <a:spcPct val="100000"/>
              </a:lnSpc>
              <a:spcBef>
                <a:spcPts val="400"/>
              </a:spcBef>
            </a:pPr>
            <a:r>
              <a:rPr lang="en-US" sz="1200" dirty="0" err="1"/>
              <a:t>Schildi</a:t>
            </a:r>
            <a:r>
              <a:rPr lang="en-US" sz="1200" dirty="0"/>
              <a:t> Chat</a:t>
            </a:r>
          </a:p>
        </p:txBody>
      </p:sp>
      <p:sp>
        <p:nvSpPr>
          <p:cNvPr id="4" name="Slide Number Placeholder 3"/>
          <p:cNvSpPr>
            <a:spLocks noGrp="1"/>
          </p:cNvSpPr>
          <p:nvPr>
            <p:ph type="sldNum" sz="quarter" idx="5"/>
          </p:nvPr>
        </p:nvSpPr>
        <p:spPr/>
        <p:txBody>
          <a:bodyPr/>
          <a:lstStyle/>
          <a:p>
            <a:fld id="{3B7B4AED-F6E6-984F-804C-9CFE1FD5EBEF}" type="slidenum">
              <a:rPr lang="en-US" smtClean="0"/>
              <a:t>25</a:t>
            </a:fld>
            <a:endParaRPr lang="en-US"/>
          </a:p>
        </p:txBody>
      </p:sp>
    </p:spTree>
    <p:extLst>
      <p:ext uri="{BB962C8B-B14F-4D97-AF65-F5344CB8AC3E}">
        <p14:creationId xmlns:p14="http://schemas.microsoft.com/office/powerpoint/2010/main" val="1892708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26</a:t>
            </a:fld>
            <a:endParaRPr lang="en-US"/>
          </a:p>
        </p:txBody>
      </p:sp>
    </p:spTree>
    <p:extLst>
      <p:ext uri="{BB962C8B-B14F-4D97-AF65-F5344CB8AC3E}">
        <p14:creationId xmlns:p14="http://schemas.microsoft.com/office/powerpoint/2010/main" val="1713128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these, but not all, are useful within Robrix but not technically mandatory.</a:t>
            </a:r>
          </a:p>
          <a:p>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a:effectLst/>
                <a:latin typeface="Calibri" panose="020F0502020204030204" pitchFamily="34" charset="0"/>
                <a:ea typeface="Calibri" panose="020F0502020204030204" pitchFamily="34" charset="0"/>
                <a:cs typeface="Times New Roman" panose="02020603050405020304" pitchFamily="18" charset="0"/>
              </a:rPr>
              <a:t>Approximate proposed order: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Biometrics/authentication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Open URI / share object to another app (Intents,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sharesheet</a:t>
            </a:r>
            <a:r>
              <a:rPr lang="en-US" sz="1800" kern="10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Geolocation</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System notifications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file/image picker dialog</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font access (fallback for UI-packaged font stack)</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Registration as default app (Intent handler)</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rich clipboard access with full-MIME types</a:t>
            </a:r>
          </a:p>
          <a:p>
            <a:pPr marL="1143000" marR="0" lvl="2" indent="-228600">
              <a:spcBef>
                <a:spcPts val="0"/>
              </a:spcBef>
              <a:spcAft>
                <a:spcPts val="0"/>
              </a:spcAft>
              <a:buFont typeface="+mj-lt"/>
              <a:buAutoNum type="arabicPeriod"/>
            </a:pPr>
            <a:r>
              <a:rPr lang="en-US" sz="1800" kern="100">
                <a:effectLst/>
                <a:latin typeface="Calibri" panose="020F0502020204030204" pitchFamily="34" charset="0"/>
                <a:ea typeface="Calibri" panose="020F0502020204030204" pitchFamily="34" charset="0"/>
                <a:cs typeface="Times New Roman" panose="02020603050405020304" pitchFamily="18" charset="0"/>
              </a:rPr>
              <a:t>Native context menus</a:t>
            </a:r>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27</a:t>
            </a:fld>
            <a:endParaRPr lang="en-US"/>
          </a:p>
        </p:txBody>
      </p:sp>
    </p:spTree>
    <p:extLst>
      <p:ext uri="{BB962C8B-B14F-4D97-AF65-F5344CB8AC3E}">
        <p14:creationId xmlns:p14="http://schemas.microsoft.com/office/powerpoint/2010/main" val="212304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guiding philosophy when implementing platform feature crates is:</a:t>
            </a:r>
          </a:p>
          <a:p>
            <a:pPr marL="228600" indent="-228600">
              <a:buFont typeface="+mj-lt"/>
              <a:buAutoNum type="arabicPeriod"/>
            </a:pPr>
            <a:r>
              <a:rPr lang="en-US" dirty="0"/>
              <a:t>Keep it simple, with no fluff or overly complex abstractions. We don’t want to impose unavoidable overhead just to let you access something from Rust code.</a:t>
            </a:r>
          </a:p>
          <a:p>
            <a:pPr marL="228600" indent="-228600">
              <a:buFont typeface="+mj-lt"/>
              <a:buAutoNum type="arabicPeriod"/>
            </a:pPr>
            <a:r>
              <a:rPr lang="en-US" dirty="0"/>
              <a:t>Minimize dependencies, keep compile times low and the sizes of code and binaries down.</a:t>
            </a:r>
          </a:p>
          <a:p>
            <a:pPr marL="685800" lvl="1" indent="-228600">
              <a:buFont typeface="+mj-lt"/>
              <a:buAutoNum type="arabicPeriod"/>
            </a:pPr>
            <a:r>
              <a:rPr lang="en-US" dirty="0"/>
              <a:t>For ex, early on in our journey we were using </a:t>
            </a:r>
            <a:r>
              <a:rPr lang="en-US" dirty="0" err="1"/>
              <a:t>tokio’s</a:t>
            </a:r>
            <a:r>
              <a:rPr lang="en-US" dirty="0"/>
              <a:t> one-shot channels for callbacks in some of the platform crates</a:t>
            </a:r>
          </a:p>
          <a:p>
            <a:pPr marL="1143000" lvl="2" indent="-228600">
              <a:buFont typeface="Arial" panose="020B0604020202020204" pitchFamily="34" charset="0"/>
              <a:buChar char="•"/>
            </a:pPr>
            <a:r>
              <a:rPr lang="en-US" dirty="0"/>
              <a:t>But then we realized just how heavyweight certain deps like that can be (same for things like </a:t>
            </a:r>
            <a:r>
              <a:rPr lang="en-US" dirty="0" err="1"/>
              <a:t>serde</a:t>
            </a:r>
            <a:r>
              <a:rPr lang="en-US" dirty="0"/>
              <a:t>), so we only now use such deps if they’re unavoidable.</a:t>
            </a:r>
          </a:p>
          <a:p>
            <a:pPr marL="1143000" lvl="2" indent="-228600">
              <a:buFont typeface="Arial" panose="020B0604020202020204" pitchFamily="34" charset="0"/>
              <a:buChar char="•"/>
            </a:pPr>
            <a:r>
              <a:rPr lang="en-US" dirty="0"/>
              <a:t>And in the case where we actually do need them, we can offer a minimal pared-down version of that crate that can be used by the framework by default</a:t>
            </a:r>
          </a:p>
          <a:p>
            <a:pPr marL="1143000" lvl="2" indent="-228600">
              <a:buFont typeface="Arial" panose="020B0604020202020204" pitchFamily="34" charset="0"/>
              <a:buChar char="•"/>
            </a:pPr>
            <a:r>
              <a:rPr lang="en-US" dirty="0"/>
              <a:t>Then, if an application does need the full crate, it can replace it with a Cargo-level patch statement </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28</a:t>
            </a:fld>
            <a:endParaRPr lang="en-US"/>
          </a:p>
        </p:txBody>
      </p:sp>
    </p:spTree>
    <p:extLst>
      <p:ext uri="{BB962C8B-B14F-4D97-AF65-F5344CB8AC3E}">
        <p14:creationId xmlns:p14="http://schemas.microsoft.com/office/powerpoint/2010/main" val="473263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29</a:t>
            </a:fld>
            <a:endParaRPr lang="en-US"/>
          </a:p>
        </p:txBody>
      </p:sp>
    </p:spTree>
    <p:extLst>
      <p:ext uri="{BB962C8B-B14F-4D97-AF65-F5344CB8AC3E}">
        <p14:creationId xmlns:p14="http://schemas.microsoft.com/office/powerpoint/2010/main" val="336174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30</a:t>
            </a:fld>
            <a:endParaRPr lang="en-US"/>
          </a:p>
        </p:txBody>
      </p:sp>
    </p:spTree>
    <p:extLst>
      <p:ext uri="{BB962C8B-B14F-4D97-AF65-F5344CB8AC3E}">
        <p14:creationId xmlns:p14="http://schemas.microsoft.com/office/powerpoint/2010/main" val="22558749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31</a:t>
            </a:fld>
            <a:endParaRPr lang="en-US"/>
          </a:p>
        </p:txBody>
      </p:sp>
    </p:spTree>
    <p:extLst>
      <p:ext uri="{BB962C8B-B14F-4D97-AF65-F5344CB8AC3E}">
        <p14:creationId xmlns:p14="http://schemas.microsoft.com/office/powerpoint/2010/main" val="73207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dirty="0">
                <a:solidFill>
                  <a:srgbClr val="202124"/>
                </a:solidFill>
                <a:effectLst/>
                <a:highlight>
                  <a:srgbClr val="FFFFFF"/>
                </a:highlight>
                <a:latin typeface="Roboto" panose="02000000000000000000" pitchFamily="2" charset="0"/>
              </a:rPr>
              <a:t>There are quite a few projects that experiment with how to build a great GUI using Rust; </a:t>
            </a:r>
            <a:r>
              <a:rPr lang="en-US" sz="2800" b="0" i="0" dirty="0" err="1">
                <a:solidFill>
                  <a:srgbClr val="202124"/>
                </a:solidFill>
                <a:effectLst/>
                <a:highlight>
                  <a:srgbClr val="FFFFFF"/>
                </a:highlight>
                <a:latin typeface="Roboto" panose="02000000000000000000" pitchFamily="2" charset="0"/>
              </a:rPr>
              <a:t>Dioxus</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tauri</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makepad</a:t>
            </a:r>
            <a:r>
              <a:rPr lang="en-US" sz="2800" b="0" i="0" dirty="0">
                <a:solidFill>
                  <a:srgbClr val="202124"/>
                </a:solidFill>
                <a:effectLst/>
                <a:highlight>
                  <a:srgbClr val="FFFFFF"/>
                </a:highlight>
                <a:latin typeface="Roboto" panose="02000000000000000000" pitchFamily="2" charset="0"/>
              </a:rPr>
              <a:t>, </a:t>
            </a:r>
            <a:r>
              <a:rPr lang="en-US" sz="2800" b="0" i="0" dirty="0" err="1">
                <a:solidFill>
                  <a:srgbClr val="202124"/>
                </a:solidFill>
                <a:effectLst/>
                <a:highlight>
                  <a:srgbClr val="FFFFFF"/>
                </a:highlight>
                <a:latin typeface="Roboto" panose="02000000000000000000" pitchFamily="2" charset="0"/>
              </a:rPr>
              <a:t>Xilem</a:t>
            </a:r>
            <a:r>
              <a:rPr lang="en-US" sz="2800" b="0" i="0" dirty="0">
                <a:solidFill>
                  <a:srgbClr val="202124"/>
                </a:solidFill>
                <a:effectLst/>
                <a:highlight>
                  <a:srgbClr val="FFFFFF"/>
                </a:highlight>
                <a:latin typeface="Roboto" panose="02000000000000000000" pitchFamily="2" charset="0"/>
              </a:rPr>
              <a:t> and the </a:t>
            </a:r>
            <a:r>
              <a:rPr lang="en-US" sz="2800" b="0" i="0" dirty="0" err="1">
                <a:solidFill>
                  <a:srgbClr val="202124"/>
                </a:solidFill>
                <a:effectLst/>
                <a:highlight>
                  <a:srgbClr val="FFFFFF"/>
                </a:highlight>
                <a:latin typeface="Roboto" panose="02000000000000000000" pitchFamily="2" charset="0"/>
              </a:rPr>
              <a:t>linebender</a:t>
            </a:r>
            <a:r>
              <a:rPr lang="en-US" sz="2800" b="0" i="0" dirty="0">
                <a:solidFill>
                  <a:srgbClr val="202124"/>
                </a:solidFill>
                <a:effectLst/>
                <a:highlight>
                  <a:srgbClr val="FFFFFF"/>
                </a:highlight>
                <a:latin typeface="Roboto" panose="02000000000000000000" pitchFamily="2" charset="0"/>
              </a:rPr>
              <a:t> project, etc.</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But to build a fully-featured app these days, you need an awful lot more than just UI and basic input events.</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That's what Project </a:t>
            </a:r>
            <a:r>
              <a:rPr lang="en-US" sz="2800" b="0" i="0" dirty="0" err="1">
                <a:solidFill>
                  <a:srgbClr val="202124"/>
                </a:solidFill>
                <a:effectLst/>
                <a:highlight>
                  <a:srgbClr val="FFFFFF"/>
                </a:highlight>
                <a:latin typeface="Roboto" panose="02000000000000000000" pitchFamily="2" charset="0"/>
              </a:rPr>
              <a:t>Robius</a:t>
            </a:r>
            <a:r>
              <a:rPr lang="en-US" sz="2800" b="0" i="0" dirty="0">
                <a:solidFill>
                  <a:srgbClr val="202124"/>
                </a:solidFill>
                <a:effectLst/>
                <a:highlight>
                  <a:srgbClr val="FFFFFF"/>
                </a:highlight>
                <a:latin typeface="Roboto" panose="02000000000000000000" pitchFamily="2" charset="0"/>
              </a:rPr>
              <a:t> is all about: we leave UI design to the experts, and step in to fill the gaps everywhere else in the app dev environment.</a:t>
            </a:r>
            <a:br>
              <a:rPr lang="en-US" sz="2800" dirty="0"/>
            </a:br>
            <a:r>
              <a:rPr lang="en-US" sz="2800" b="0" i="0" dirty="0">
                <a:solidFill>
                  <a:srgbClr val="202124"/>
                </a:solidFill>
                <a:effectLst/>
                <a:highlight>
                  <a:srgbClr val="FFFFFF"/>
                </a:highlight>
                <a:latin typeface="Roboto" panose="02000000000000000000" pitchFamily="2" charset="0"/>
              </a:rPr>
              <a:t>This includes everything from complex build systems, support for platform-specific APIs and OS services (with nice Rust abstractions for each class of functionality), signing/packaging/bundling/distributing apps, and more.</a:t>
            </a:r>
            <a:br>
              <a:rPr lang="en-US" sz="2800" dirty="0"/>
            </a:br>
            <a:br>
              <a:rPr lang="en-US" sz="2800" dirty="0"/>
            </a:br>
            <a:r>
              <a:rPr lang="en-US" sz="2800" b="0" i="0" dirty="0">
                <a:solidFill>
                  <a:srgbClr val="202124"/>
                </a:solidFill>
                <a:effectLst/>
                <a:highlight>
                  <a:srgbClr val="FFFFFF"/>
                </a:highlight>
                <a:latin typeface="Roboto" panose="02000000000000000000" pitchFamily="2" charset="0"/>
              </a:rPr>
              <a:t>Everything is entirely open-source and decentralized. Nothing is owned or controlled by one party, and we welcome contributions from anyone and everyone. </a:t>
            </a:r>
            <a:endParaRPr lang="en-US" sz="2800" dirty="0"/>
          </a:p>
        </p:txBody>
      </p:sp>
      <p:sp>
        <p:nvSpPr>
          <p:cNvPr id="4" name="Slide Number Placeholder 3"/>
          <p:cNvSpPr>
            <a:spLocks noGrp="1"/>
          </p:cNvSpPr>
          <p:nvPr>
            <p:ph type="sldNum" sz="quarter" idx="5"/>
          </p:nvPr>
        </p:nvSpPr>
        <p:spPr/>
        <p:txBody>
          <a:bodyPr/>
          <a:lstStyle/>
          <a:p>
            <a:fld id="{3B7B4AED-F6E6-984F-804C-9CFE1FD5EBEF}" type="slidenum">
              <a:rPr lang="en-US" smtClean="0"/>
              <a:t>3</a:t>
            </a:fld>
            <a:endParaRPr lang="en-US"/>
          </a:p>
        </p:txBody>
      </p:sp>
    </p:spTree>
    <p:extLst>
      <p:ext uri="{BB962C8B-B14F-4D97-AF65-F5344CB8AC3E}">
        <p14:creationId xmlns:p14="http://schemas.microsoft.com/office/powerpoint/2010/main" val="2002225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32</a:t>
            </a:fld>
            <a:endParaRPr lang="en-US"/>
          </a:p>
        </p:txBody>
      </p:sp>
    </p:spTree>
    <p:extLst>
      <p:ext uri="{BB962C8B-B14F-4D97-AF65-F5344CB8AC3E}">
        <p14:creationId xmlns:p14="http://schemas.microsoft.com/office/powerpoint/2010/main" val="772482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800"/>
          </a:p>
        </p:txBody>
      </p:sp>
      <p:sp>
        <p:nvSpPr>
          <p:cNvPr id="4" name="Slide Number Placeholder 3"/>
          <p:cNvSpPr>
            <a:spLocks noGrp="1"/>
          </p:cNvSpPr>
          <p:nvPr>
            <p:ph type="sldNum" sz="quarter" idx="5"/>
          </p:nvPr>
        </p:nvSpPr>
        <p:spPr/>
        <p:txBody>
          <a:bodyPr/>
          <a:lstStyle/>
          <a:p>
            <a:fld id="{3B7B4AED-F6E6-984F-804C-9CFE1FD5EBEF}" type="slidenum">
              <a:rPr lang="en-US" smtClean="0"/>
              <a:t>35</a:t>
            </a:fld>
            <a:endParaRPr lang="en-US"/>
          </a:p>
        </p:txBody>
      </p:sp>
    </p:spTree>
    <p:extLst>
      <p:ext uri="{BB962C8B-B14F-4D97-AF65-F5344CB8AC3E}">
        <p14:creationId xmlns:p14="http://schemas.microsoft.com/office/powerpoint/2010/main" val="2568369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Plus a sub-10 sec compile time from a clean build</a:t>
            </a:r>
          </a:p>
        </p:txBody>
      </p:sp>
      <p:sp>
        <p:nvSpPr>
          <p:cNvPr id="4" name="Slide Number Placeholder 3"/>
          <p:cNvSpPr>
            <a:spLocks noGrp="1"/>
          </p:cNvSpPr>
          <p:nvPr>
            <p:ph type="sldNum" sz="quarter" idx="5"/>
          </p:nvPr>
        </p:nvSpPr>
        <p:spPr/>
        <p:txBody>
          <a:bodyPr/>
          <a:lstStyle/>
          <a:p>
            <a:fld id="{3B7B4AED-F6E6-984F-804C-9CFE1FD5EBEF}" type="slidenum">
              <a:rPr lang="en-US" smtClean="0"/>
              <a:t>36</a:t>
            </a:fld>
            <a:endParaRPr lang="en-US"/>
          </a:p>
        </p:txBody>
      </p:sp>
    </p:spTree>
    <p:extLst>
      <p:ext uri="{BB962C8B-B14F-4D97-AF65-F5344CB8AC3E}">
        <p14:creationId xmlns:p14="http://schemas.microsoft.com/office/powerpoint/2010/main" val="4054787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37</a:t>
            </a:fld>
            <a:endParaRPr lang="en-US"/>
          </a:p>
        </p:txBody>
      </p:sp>
    </p:spTree>
    <p:extLst>
      <p:ext uri="{BB962C8B-B14F-4D97-AF65-F5344CB8AC3E}">
        <p14:creationId xmlns:p14="http://schemas.microsoft.com/office/powerpoint/2010/main" val="1341010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slide of some simplified code that shows two problems when failing to properly deal with mixed (forms of) concurrency</a:t>
            </a:r>
          </a:p>
          <a:p>
            <a:pPr marL="914400" lvl="1" indent="-457200">
              <a:buFont typeface="+mj-lt"/>
              <a:buAutoNum type="arabicPeriod"/>
            </a:pPr>
            <a:r>
              <a:rPr lang="en-US" dirty="0"/>
              <a:t>Invoking a blocking function from the main UI thread will hang the UI</a:t>
            </a:r>
          </a:p>
          <a:p>
            <a:pPr lvl="2"/>
            <a:r>
              <a:rPr lang="en-US" dirty="0"/>
              <a:t>Even if the function is async, it could still be blocked while the async executor is running during its </a:t>
            </a:r>
            <a:r>
              <a:rPr lang="en-US" dirty="0" err="1"/>
              <a:t>timeslice</a:t>
            </a:r>
            <a:endParaRPr lang="en-US" dirty="0"/>
          </a:p>
          <a:p>
            <a:pPr lvl="2"/>
            <a:r>
              <a:rPr lang="en-US" dirty="0"/>
              <a:t>Key point: don’t try to run async functions (spawn async tasks) on the main UI thread</a:t>
            </a:r>
          </a:p>
          <a:p>
            <a:pPr marL="914400" lvl="1" indent="-457200">
              <a:buFont typeface="+mj-lt"/>
              <a:buAutoNum type="arabicPeriod"/>
            </a:pPr>
            <a:r>
              <a:rPr lang="en-US" dirty="0"/>
              <a:t>Trying to invoke an async function directly from the main thread</a:t>
            </a:r>
          </a:p>
          <a:p>
            <a:pPr lvl="2"/>
            <a:r>
              <a:rPr lang="en-US" dirty="0"/>
              <a:t>Also happens if you did it from a regular background thread</a:t>
            </a:r>
          </a:p>
          <a:p>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38</a:t>
            </a:fld>
            <a:endParaRPr lang="en-US"/>
          </a:p>
        </p:txBody>
      </p:sp>
    </p:spTree>
    <p:extLst>
      <p:ext uri="{BB962C8B-B14F-4D97-AF65-F5344CB8AC3E}">
        <p14:creationId xmlns:p14="http://schemas.microsoft.com/office/powerpoint/2010/main" val="426225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40</a:t>
            </a:fld>
            <a:endParaRPr lang="en-US"/>
          </a:p>
        </p:txBody>
      </p:sp>
    </p:spTree>
    <p:extLst>
      <p:ext uri="{BB962C8B-B14F-4D97-AF65-F5344CB8AC3E}">
        <p14:creationId xmlns:p14="http://schemas.microsoft.com/office/powerpoint/2010/main" val="30525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41</a:t>
            </a:fld>
            <a:endParaRPr lang="en-US"/>
          </a:p>
        </p:txBody>
      </p:sp>
    </p:spTree>
    <p:extLst>
      <p:ext uri="{BB962C8B-B14F-4D97-AF65-F5344CB8AC3E}">
        <p14:creationId xmlns:p14="http://schemas.microsoft.com/office/powerpoint/2010/main" val="1128106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Insert slide of some simplified code that shows two problems when failing to properly deal with mixed (forms of) concurrency</a:t>
            </a:r>
          </a:p>
          <a:p>
            <a:pPr marL="914400" lvl="1" indent="-457200">
              <a:buFont typeface="+mj-lt"/>
              <a:buAutoNum type="arabicPeriod"/>
            </a:pPr>
            <a:r>
              <a:rPr lang="en-US"/>
              <a:t>Invoking a blocking function from the main UI thread will hang the UI</a:t>
            </a:r>
          </a:p>
          <a:p>
            <a:pPr lvl="2"/>
            <a:r>
              <a:rPr lang="en-US"/>
              <a:t>Even if the function is async, it could still be blocked while the async executor is running during its </a:t>
            </a:r>
            <a:r>
              <a:rPr lang="en-US" err="1"/>
              <a:t>timeslice</a:t>
            </a:r>
            <a:endParaRPr lang="en-US"/>
          </a:p>
          <a:p>
            <a:pPr lvl="2"/>
            <a:r>
              <a:rPr lang="en-US"/>
              <a:t>Key point: don’t try to run async functions (spawn async tasks) on the main UI thread</a:t>
            </a:r>
          </a:p>
          <a:p>
            <a:pPr marL="914400" lvl="1" indent="-457200">
              <a:buFont typeface="+mj-lt"/>
              <a:buAutoNum type="arabicPeriod"/>
            </a:pPr>
            <a:r>
              <a:rPr lang="en-US"/>
              <a:t>Trying to invoke an async function directly from the main thread</a:t>
            </a:r>
          </a:p>
          <a:p>
            <a:pPr lvl="2"/>
            <a:r>
              <a:rPr lang="en-US"/>
              <a:t>Also happens if you did it from a regular background thread</a:t>
            </a:r>
          </a:p>
          <a:p>
            <a:endParaRPr lang="en-US"/>
          </a:p>
          <a:p>
            <a:endParaRPr lang="en-US"/>
          </a:p>
        </p:txBody>
      </p:sp>
      <p:sp>
        <p:nvSpPr>
          <p:cNvPr id="4" name="Slide Number Placeholder 3"/>
          <p:cNvSpPr>
            <a:spLocks noGrp="1"/>
          </p:cNvSpPr>
          <p:nvPr>
            <p:ph type="sldNum" sz="quarter" idx="5"/>
          </p:nvPr>
        </p:nvSpPr>
        <p:spPr/>
        <p:txBody>
          <a:bodyPr/>
          <a:lstStyle/>
          <a:p>
            <a:fld id="{3B7B4AED-F6E6-984F-804C-9CFE1FD5EBEF}" type="slidenum">
              <a:rPr lang="en-US" smtClean="0"/>
              <a:t>42</a:t>
            </a:fld>
            <a:endParaRPr lang="en-US"/>
          </a:p>
        </p:txBody>
      </p:sp>
    </p:spTree>
    <p:extLst>
      <p:ext uri="{BB962C8B-B14F-4D97-AF65-F5344CB8AC3E}">
        <p14:creationId xmlns:p14="http://schemas.microsoft.com/office/powerpoint/2010/main" val="39714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App main thread is managed by and talks to the Makepad UI toolkit</a:t>
            </a:r>
          </a:p>
          <a:p>
            <a:pPr marL="628650" lvl="1" indent="-171450">
              <a:buFont typeface="Arial" panose="020B0604020202020204" pitchFamily="34" charset="0"/>
              <a:buChar char="•"/>
            </a:pPr>
            <a:r>
              <a:rPr lang="en-US" dirty="0"/>
              <a:t>Obviously want to avoid blocking this thread at all costs</a:t>
            </a:r>
          </a:p>
          <a:p>
            <a:pPr marL="628650" lvl="1" indent="-171450">
              <a:buFont typeface="Arial" panose="020B0604020202020204" pitchFamily="34" charset="0"/>
              <a:buChar char="•"/>
            </a:pPr>
            <a:r>
              <a:rPr lang="en-US" dirty="0"/>
              <a:t>Sends off requests that require synchronous operations to background threads</a:t>
            </a:r>
          </a:p>
          <a:p>
            <a:pPr marL="628650" lvl="1" indent="-171450">
              <a:buFont typeface="Arial" panose="020B0604020202020204" pitchFamily="34" charset="0"/>
              <a:buChar char="•"/>
            </a:pPr>
            <a:r>
              <a:rPr lang="en-US" dirty="0"/>
              <a:t>Sends of requests that require async operations to background threads that are managed by an async executor that can run async tasks </a:t>
            </a:r>
          </a:p>
          <a:p>
            <a:pPr marL="171450" lvl="0" indent="-171450">
              <a:buFont typeface="Arial" panose="020B0604020202020204" pitchFamily="34" charset="0"/>
              <a:buChar char="•"/>
            </a:pPr>
            <a:r>
              <a:rPr lang="en-US" dirty="0"/>
              <a:t>Certain platform-specific functions must only be invoked on main thread</a:t>
            </a:r>
          </a:p>
          <a:p>
            <a:pPr marL="171450" lvl="0" indent="-171450">
              <a:buFont typeface="Arial" panose="020B0604020202020204" pitchFamily="34" charset="0"/>
              <a:buChar char="•"/>
            </a:pPr>
            <a:r>
              <a:rPr lang="en-US" dirty="0"/>
              <a:t>But, many service SDKs are built atop async/await</a:t>
            </a:r>
          </a:p>
          <a:p>
            <a:pPr marL="628650" lvl="1" indent="-171450">
              <a:buFont typeface="Arial" panose="020B0604020202020204" pitchFamily="34" charset="0"/>
              <a:buChar char="•"/>
            </a:pPr>
            <a:r>
              <a:rPr lang="en-US" dirty="0"/>
              <a:t>e.g., the Matrix SDK requires async for many of its features (exposes only </a:t>
            </a:r>
            <a:r>
              <a:rPr lang="en-US" sz="1800" b="0" dirty="0">
                <a:solidFill>
                  <a:srgbClr val="0000FF"/>
                </a:solidFill>
                <a:effectLst/>
                <a:latin typeface="Menlo" panose="020B0609030804020204" pitchFamily="49" charset="0"/>
              </a:rPr>
              <a:t>async</a:t>
            </a:r>
            <a:r>
              <a:rPr lang="en-US" sz="1800" b="0" dirty="0">
                <a:solidFill>
                  <a:srgbClr val="000000"/>
                </a:solidFill>
                <a:effectLst/>
                <a:latin typeface="Menlo" panose="020B0609030804020204" pitchFamily="49" charset="0"/>
              </a:rPr>
              <a:t> </a:t>
            </a:r>
            <a:r>
              <a:rPr lang="en-US" sz="1800" b="0" dirty="0" err="1">
                <a:solidFill>
                  <a:srgbClr val="795E26"/>
                </a:solidFill>
                <a:effectLst/>
                <a:latin typeface="Menlo" panose="020B0609030804020204" pitchFamily="49" charset="0"/>
              </a:rPr>
              <a:t>fn</a:t>
            </a:r>
            <a:r>
              <a:rPr lang="en-US" sz="1800" b="0" dirty="0">
                <a:solidFill>
                  <a:srgbClr val="000000"/>
                </a:solidFill>
                <a:effectLst/>
                <a:latin typeface="Menlo" panose="020B0609030804020204" pitchFamily="49" charset="0"/>
              </a:rPr>
              <a:t>()</a:t>
            </a:r>
            <a:r>
              <a:rPr lang="en-US" dirty="0"/>
              <a:t>s)</a:t>
            </a:r>
          </a:p>
          <a:p>
            <a:pPr marL="628650" lvl="1" indent="-171450">
              <a:buFont typeface="Arial" panose="020B0604020202020204" pitchFamily="34" charset="0"/>
              <a:buChar char="•"/>
            </a:pPr>
            <a:r>
              <a:rPr lang="en-US" dirty="0"/>
              <a:t>Should not run async workloads on UI main thread</a:t>
            </a:r>
          </a:p>
          <a:p>
            <a:pPr marL="171450" lvl="0" indent="-171450">
              <a:buFont typeface="Arial" panose="020B0604020202020204" pitchFamily="34" charset="0"/>
              <a:buChar char="•"/>
            </a:pPr>
            <a:r>
              <a:rPr lang="en-US" dirty="0"/>
              <a:t>We have other non-</a:t>
            </a:r>
            <a:r>
              <a:rPr kumimoji="0" lang="en-US" sz="18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async </a:t>
            </a:r>
            <a:r>
              <a:rPr lang="en-US" dirty="0"/>
              <a:t>work that we also want to in the background</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total, we must contend with 3 categories of workloads</a:t>
            </a:r>
          </a:p>
          <a:p>
            <a:pPr marL="628650" lvl="1" indent="-171450">
              <a:buFont typeface="Arial" panose="020B0604020202020204" pitchFamily="34" charset="0"/>
              <a:buChar char="•"/>
            </a:pPr>
            <a:r>
              <a:rPr lang="en-US" dirty="0"/>
              <a:t>Currently use multiple types of channels, queues, and </a:t>
            </a:r>
            <a:r>
              <a:rPr lang="en-US" dirty="0" err="1"/>
              <a:t>condvars</a:t>
            </a:r>
            <a:r>
              <a:rPr lang="en-US" dirty="0"/>
              <a:t> to facilitate inter-context communication</a:t>
            </a:r>
          </a:p>
          <a:p>
            <a:pPr marL="628650" lvl="1" indent="-171450">
              <a:buFont typeface="Arial" panose="020B0604020202020204" pitchFamily="34" charset="0"/>
              <a:buChar char="•"/>
            </a:pPr>
            <a:r>
              <a:rPr lang="en-US" dirty="0"/>
              <a:t>Aim to create a better design here that helps to abstract away the manual tedium of passing messages across many kinds of channels</a:t>
            </a:r>
          </a:p>
        </p:txBody>
      </p:sp>
      <p:sp>
        <p:nvSpPr>
          <p:cNvPr id="4" name="Slide Number Placeholder 3"/>
          <p:cNvSpPr>
            <a:spLocks noGrp="1"/>
          </p:cNvSpPr>
          <p:nvPr>
            <p:ph type="sldNum" sz="quarter" idx="5"/>
          </p:nvPr>
        </p:nvSpPr>
        <p:spPr/>
        <p:txBody>
          <a:bodyPr/>
          <a:lstStyle/>
          <a:p>
            <a:fld id="{3B7B4AED-F6E6-984F-804C-9CFE1FD5EBEF}" type="slidenum">
              <a:rPr lang="en-US" smtClean="0"/>
              <a:t>43</a:t>
            </a:fld>
            <a:endParaRPr lang="en-US"/>
          </a:p>
        </p:txBody>
      </p:sp>
    </p:spTree>
    <p:extLst>
      <p:ext uri="{BB962C8B-B14F-4D97-AF65-F5344CB8AC3E}">
        <p14:creationId xmlns:p14="http://schemas.microsoft.com/office/powerpoint/2010/main" val="1837720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091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a:t>
            </a:fld>
            <a:endParaRPr lang="en-US"/>
          </a:p>
        </p:txBody>
      </p:sp>
    </p:spTree>
    <p:extLst>
      <p:ext uri="{BB962C8B-B14F-4D97-AF65-F5344CB8AC3E}">
        <p14:creationId xmlns:p14="http://schemas.microsoft.com/office/powerpoint/2010/main" val="2271449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spcBef>
                <a:spcPts val="0"/>
              </a:spcBef>
              <a:spcAft>
                <a:spcPts val="0"/>
              </a:spcAft>
              <a:buFont typeface="Wingdings" pitchFamily="2" charset="2"/>
              <a:buChar cha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7B4AED-F6E6-984F-804C-9CFE1FD5EBE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4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46</a:t>
            </a:fld>
            <a:endParaRPr lang="en-US"/>
          </a:p>
        </p:txBody>
      </p:sp>
    </p:spTree>
    <p:extLst>
      <p:ext uri="{BB962C8B-B14F-4D97-AF65-F5344CB8AC3E}">
        <p14:creationId xmlns:p14="http://schemas.microsoft.com/office/powerpoint/2010/main" val="501246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Unclear integration opportunities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Which crates work with which others?</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Poor documentation; lack of examples, tutorials</a:t>
            </a:r>
            <a:br>
              <a:rPr lang="en-US" sz="1200" b="0" i="0" u="none" strike="noStrike" dirty="0">
                <a:solidFill>
                  <a:srgbClr val="000000"/>
                </a:solidFill>
                <a:effectLst/>
                <a:latin typeface="Arial" panose="020B0604020202020204" pitchFamily="34" charset="0"/>
              </a:rPr>
            </a:br>
            <a:endParaRPr lang="en-US" sz="12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Business case/perspective – why is this needed?</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Evidence – why was Flutter created?</a:t>
            </a:r>
          </a:p>
          <a:p>
            <a:pPr marL="1143000" lvl="2" indent="-228600" rtl="0" fontAlgn="base">
              <a:spcBef>
                <a:spcPts val="0"/>
              </a:spcBef>
              <a:spcAft>
                <a:spcPts val="0"/>
              </a:spcAft>
              <a:buFont typeface="+mj-lt"/>
              <a:buAutoNum type="arabicPeriod"/>
            </a:pPr>
            <a:endParaRPr lang="en-US" sz="1200" b="0" i="0" u="none" strike="noStrike" dirty="0">
              <a:solidFill>
                <a:srgbClr val="000000"/>
              </a:solidFill>
              <a:effectLst/>
              <a:latin typeface="Arial" panose="020B0604020202020204" pitchFamily="34" charset="0"/>
            </a:endParaRPr>
          </a:p>
          <a:p>
            <a:pPr marL="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Rust offers safety and performance</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Safety leads to increased correctness, eliminating memory &amp; concurrency bugs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Higher reliability, less developer frustration and debugging difficulties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Amenable to formal verification and type-carried invariants</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Less runtime overhead via static (compile-time) checking and guarantees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Focus on zero-cost abstractions (e.g., async state machines)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No garbage collection, static memory lifetime analysis</a:t>
            </a:r>
          </a:p>
          <a:p>
            <a:pPr marL="1143000" lvl="2" indent="-228600"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Monomorphization</a:t>
            </a:r>
            <a:r>
              <a:rPr lang="en-US" sz="1200" b="0" i="0" u="none" strike="noStrike" dirty="0">
                <a:solidFill>
                  <a:srgbClr val="000000"/>
                </a:solidFill>
                <a:effectLst/>
                <a:latin typeface="Arial" panose="020B0604020202020204" pitchFamily="34" charset="0"/>
              </a:rPr>
              <a:t> of generics</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const eval, </a:t>
            </a:r>
            <a:r>
              <a:rPr lang="en-US" sz="1200" b="0" i="0" u="none" strike="noStrike" dirty="0" err="1">
                <a:solidFill>
                  <a:srgbClr val="000000"/>
                </a:solidFill>
                <a:effectLst/>
                <a:latin typeface="Arial" panose="020B0604020202020204" pitchFamily="34" charset="0"/>
              </a:rPr>
              <a:t>etc</a:t>
            </a:r>
            <a:endParaRPr lang="en-US" sz="1200" b="0" i="0" u="none" strike="noStrike" dirty="0">
              <a:solidFill>
                <a:srgbClr val="000000"/>
              </a:solidFill>
              <a:effectLst/>
              <a:latin typeface="Arial" panose="020B0604020202020204" pitchFamily="34" charset="0"/>
            </a:endParaRP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Interactive systems, especially mobile, require good performance and efficiency; achievable with Rust </a:t>
            </a: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Performance is key for a smooth, responsive UI without </a:t>
            </a:r>
            <a:r>
              <a:rPr lang="en-US" sz="1200" b="0" i="0" u="none" strike="noStrike" dirty="0" err="1">
                <a:solidFill>
                  <a:srgbClr val="000000"/>
                </a:solidFill>
                <a:effectLst/>
                <a:latin typeface="Arial" panose="020B0604020202020204" pitchFamily="34" charset="0"/>
              </a:rPr>
              <a:t>jank</a:t>
            </a:r>
            <a:endParaRPr lang="en-US" sz="1200" b="0" i="0" u="none" strike="noStrike" dirty="0">
              <a:solidFill>
                <a:srgbClr val="000000"/>
              </a:solidFill>
              <a:effectLst/>
              <a:latin typeface="Arial" panose="020B0604020202020204" pitchFamily="34" charset="0"/>
            </a:endParaRPr>
          </a:p>
          <a:p>
            <a:pPr marL="1143000" lvl="2" indent="-22860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Efficiency is key for longer battery life, less heat output</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Built-in support for easy cross-platform compilation targeting</a:t>
            </a:r>
          </a:p>
          <a:p>
            <a:pPr marL="742950" lvl="1" indent="-285750"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Good, clear dependency management via cargo</a:t>
            </a:r>
          </a:p>
        </p:txBody>
      </p:sp>
      <p:sp>
        <p:nvSpPr>
          <p:cNvPr id="4" name="Slide Number Placeholder 3"/>
          <p:cNvSpPr>
            <a:spLocks noGrp="1"/>
          </p:cNvSpPr>
          <p:nvPr>
            <p:ph type="sldNum" sz="quarter" idx="5"/>
          </p:nvPr>
        </p:nvSpPr>
        <p:spPr/>
        <p:txBody>
          <a:bodyPr/>
          <a:lstStyle/>
          <a:p>
            <a:fld id="{3B7B4AED-F6E6-984F-804C-9CFE1FD5EBEF}" type="slidenum">
              <a:rPr lang="en-US" smtClean="0"/>
              <a:t>5</a:t>
            </a:fld>
            <a:endParaRPr lang="en-US"/>
          </a:p>
        </p:txBody>
      </p:sp>
    </p:spTree>
    <p:extLst>
      <p:ext uri="{BB962C8B-B14F-4D97-AF65-F5344CB8AC3E}">
        <p14:creationId xmlns:p14="http://schemas.microsoft.com/office/powerpoint/2010/main" val="65316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believe me, just search “Rust mobile app” or “UI in Rust” on any Rust forum or reddit page, and you’ll find hundreds, if not thousands of posts asking basically the same question</a:t>
            </a:r>
          </a:p>
        </p:txBody>
      </p:sp>
      <p:sp>
        <p:nvSpPr>
          <p:cNvPr id="4" name="Slide Number Placeholder 3"/>
          <p:cNvSpPr>
            <a:spLocks noGrp="1"/>
          </p:cNvSpPr>
          <p:nvPr>
            <p:ph type="sldNum" sz="quarter" idx="5"/>
          </p:nvPr>
        </p:nvSpPr>
        <p:spPr/>
        <p:txBody>
          <a:bodyPr/>
          <a:lstStyle/>
          <a:p>
            <a:fld id="{3B7B4AED-F6E6-984F-804C-9CFE1FD5EBEF}" type="slidenum">
              <a:rPr lang="en-US" smtClean="0"/>
              <a:t>6</a:t>
            </a:fld>
            <a:endParaRPr lang="en-US"/>
          </a:p>
        </p:txBody>
      </p:sp>
    </p:spTree>
    <p:extLst>
      <p:ext uri="{BB962C8B-B14F-4D97-AF65-F5344CB8AC3E}">
        <p14:creationId xmlns:p14="http://schemas.microsoft.com/office/powerpoint/2010/main" val="77076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motivating factor for the </a:t>
            </a:r>
            <a:r>
              <a:rPr lang="en-US" dirty="0" err="1"/>
              <a:t>Robius</a:t>
            </a:r>
            <a:r>
              <a:rPr lang="en-US" dirty="0"/>
              <a:t> vision is that there is a strong business case to be made for application development in Rust.</a:t>
            </a:r>
          </a:p>
          <a:p>
            <a:endParaRPr lang="en-US" dirty="0"/>
          </a:p>
          <a:p>
            <a:r>
              <a:rPr lang="en-US" dirty="0"/>
              <a:t>The current set of existing major applications that are written in Rust all use Rust primarily for implementing an internal business logic layer.</a:t>
            </a:r>
          </a:p>
          <a:p>
            <a:r>
              <a:rPr lang="en-US" dirty="0"/>
              <a:t>As such, they have lots of fragmentation and unnecessary, expensive redundancy.</a:t>
            </a:r>
          </a:p>
          <a:p>
            <a:endParaRPr lang="en-US" dirty="0"/>
          </a:p>
          <a:p>
            <a:r>
              <a:rPr lang="en-US" dirty="0"/>
              <a:t>Signal maintains multiple application repositories, each with multiple languages that must interoperate with each other in complex manners,</a:t>
            </a:r>
          </a:p>
          <a:p>
            <a:r>
              <a:rPr lang="en-US" dirty="0"/>
              <a:t>with applications being developed separately on a per-platform basis.</a:t>
            </a:r>
          </a:p>
        </p:txBody>
      </p:sp>
      <p:sp>
        <p:nvSpPr>
          <p:cNvPr id="4" name="Slide Number Placeholder 3"/>
          <p:cNvSpPr>
            <a:spLocks noGrp="1"/>
          </p:cNvSpPr>
          <p:nvPr>
            <p:ph type="sldNum" sz="quarter" idx="5"/>
          </p:nvPr>
        </p:nvSpPr>
        <p:spPr/>
        <p:txBody>
          <a:bodyPr/>
          <a:lstStyle/>
          <a:p>
            <a:fld id="{3B7B4AED-F6E6-984F-804C-9CFE1FD5EBEF}" type="slidenum">
              <a:rPr lang="en-US" smtClean="0"/>
              <a:t>8</a:t>
            </a:fld>
            <a:endParaRPr lang="en-US"/>
          </a:p>
        </p:txBody>
      </p:sp>
    </p:spTree>
    <p:extLst>
      <p:ext uri="{BB962C8B-B14F-4D97-AF65-F5344CB8AC3E}">
        <p14:creationId xmlns:p14="http://schemas.microsoft.com/office/powerpoint/2010/main" val="244416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Signal, these app repositories aren’t exactly tiny simple wrappers around a huge shared Rust library. It’s closer to the inverse of that. </a:t>
            </a:r>
          </a:p>
          <a:p>
            <a:endParaRPr lang="en-US" dirty="0"/>
          </a:p>
          <a:p>
            <a:r>
              <a:rPr lang="en-US" dirty="0"/>
              <a:t>As you can imagine, it is incredibly challenging to maintain consistency in both appearance and behavior.</a:t>
            </a:r>
          </a:p>
          <a:p>
            <a:r>
              <a:rPr lang="en-US" dirty="0"/>
              <a:t>To their credit, Signal has actually done an impressive job of just that, with help from the community, though naturally some things do slip through the cracks.</a:t>
            </a:r>
          </a:p>
          <a:p>
            <a:endParaRPr lang="en-US" dirty="0"/>
          </a:p>
          <a:p>
            <a:r>
              <a:rPr lang="en-US" dirty="0"/>
              <a:t>For example:</a:t>
            </a:r>
          </a:p>
          <a:p>
            <a:pPr marL="171450" indent="-171450">
              <a:buFont typeface="Arial" panose="020B0604020202020204" pitchFamily="34" charset="0"/>
              <a:buChar char="•"/>
            </a:pPr>
            <a:r>
              <a:rPr lang="en-US" dirty="0"/>
              <a:t>On Android – you can place secure Signal chats behind biometric lock, cannot search individual chat only</a:t>
            </a:r>
          </a:p>
          <a:p>
            <a:pPr marL="171450" indent="-171450">
              <a:buFont typeface="Arial" panose="020B0604020202020204" pitchFamily="34" charset="0"/>
              <a:buChar char="•"/>
            </a:pPr>
            <a:r>
              <a:rPr lang="en-US" dirty="0"/>
              <a:t>macOS – cannot screen lock Signal at all, text search UI button doesn’t work, no global search across all chats, no contact-specific notifications</a:t>
            </a:r>
          </a:p>
          <a:p>
            <a:pPr marL="171450" indent="-171450">
              <a:buFont typeface="Arial" panose="020B0604020202020204" pitchFamily="34" charset="0"/>
              <a:buChar char="•"/>
            </a:pPr>
            <a:r>
              <a:rPr lang="en-US" dirty="0"/>
              <a:t>iOS – no font size choice, different defaults, e.g., embedding link preview</a:t>
            </a:r>
          </a:p>
          <a:p>
            <a:pPr marL="171450" indent="-171450">
              <a:buFont typeface="Arial" panose="020B0604020202020204" pitchFamily="34" charset="0"/>
              <a:buChar char="•"/>
            </a:pPr>
            <a:r>
              <a:rPr lang="en-US" dirty="0"/>
              <a:t>Mobile platforms – different data usage settings (</a:t>
            </a:r>
            <a:r>
              <a:rPr lang="en-US" dirty="0" err="1"/>
              <a:t>WiFi</a:t>
            </a:r>
            <a:r>
              <a:rPr lang="en-US" dirty="0"/>
              <a:t>, roaming)</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3B7B4AED-F6E6-984F-804C-9CFE1FD5EBEF}" type="slidenum">
              <a:rPr lang="en-US" smtClean="0"/>
              <a:t>9</a:t>
            </a:fld>
            <a:endParaRPr lang="en-US"/>
          </a:p>
        </p:txBody>
      </p:sp>
    </p:spTree>
    <p:extLst>
      <p:ext uri="{BB962C8B-B14F-4D97-AF65-F5344CB8AC3E}">
        <p14:creationId xmlns:p14="http://schemas.microsoft.com/office/powerpoint/2010/main" val="3468009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 Overflow’s annual survey of 70,000 developers showed that, once again, Rust is the most loved language, this time for the 8</a:t>
            </a:r>
            <a:r>
              <a:rPr lang="en-US" baseline="30000" dirty="0"/>
              <a:t>th</a:t>
            </a:r>
            <a:r>
              <a:rPr lang="en-US" dirty="0"/>
              <a:t> year running.</a:t>
            </a:r>
          </a:p>
          <a:p>
            <a:endParaRPr lang="en-US" dirty="0"/>
          </a:p>
          <a:p>
            <a:r>
              <a:rPr lang="en-US" dirty="0"/>
              <a:t>And for the first time ever, Rust was the most wanted language as well.</a:t>
            </a:r>
            <a:endParaRPr lang="en-US" b="0" i="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3B7B4AED-F6E6-984F-804C-9CFE1FD5EBEF}" type="slidenum">
              <a:rPr lang="en-US" smtClean="0"/>
              <a:t>10</a:t>
            </a:fld>
            <a:endParaRPr lang="en-US"/>
          </a:p>
        </p:txBody>
      </p:sp>
    </p:spTree>
    <p:extLst>
      <p:ext uri="{BB962C8B-B14F-4D97-AF65-F5344CB8AC3E}">
        <p14:creationId xmlns:p14="http://schemas.microsoft.com/office/powerpoint/2010/main" val="36979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1891A-9DF9-E50D-8F24-A4FDDF8414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D6B44B-00CA-F476-2A37-7970DC50D2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E2AA66-5389-4278-A390-EE895581C97E}"/>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3365FDB9-6DD9-E92B-79CC-AED189A5F1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A8A72-E911-F672-D4E6-24FDBB05095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03555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BF-86B7-6DA6-BB14-8D94E53CFB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F99E84-9663-D660-882F-994114652A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D84946-6BB0-25A7-FFB3-DFF4EC3610D9}"/>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87AAA91D-808B-6B47-4E01-926DF183A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5E69B-AA75-F025-5F17-6663AABF9466}"/>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631603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8E20FA-4F20-6989-246B-3880330EF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467D6D-C34B-03D2-8B30-4AF847335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59614-7C18-357D-78A0-84F33E731E5C}"/>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E1427CB2-8CF9-6929-E082-BD64CED98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2242D-BFDF-21CB-B770-D2DCE22D853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627772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1D227D51-204B-ED48-AF9A-0BE9633FE04A}"/>
              </a:ext>
            </a:extLst>
          </p:cNvPr>
          <p:cNvSpPr/>
          <p:nvPr/>
        </p:nvSpPr>
        <p:spPr>
          <a:xfrm>
            <a:off x="5224243" y="1096772"/>
            <a:ext cx="6503180"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57A23F45-CDAE-8A40-8DE7-92A0BBC119B7}"/>
              </a:ext>
            </a:extLst>
          </p:cNvPr>
          <p:cNvSpPr/>
          <p:nvPr/>
        </p:nvSpPr>
        <p:spPr>
          <a:xfrm>
            <a:off x="501681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8546383-CCC4-544B-B0D8-DE78DE39BB78}"/>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D1728-714F-2942-A0D1-82FF9419B496}"/>
              </a:ext>
            </a:extLst>
          </p:cNvPr>
          <p:cNvSpPr>
            <a:spLocks noGrp="1"/>
          </p:cNvSpPr>
          <p:nvPr>
            <p:ph type="ctrTitle"/>
          </p:nvPr>
        </p:nvSpPr>
        <p:spPr>
          <a:xfrm>
            <a:off x="797106" y="1625608"/>
            <a:ext cx="8035342" cy="2722164"/>
          </a:xfrm>
        </p:spPr>
        <p:txBody>
          <a:bodyPr anchor="b"/>
          <a:lstStyle>
            <a:lvl1pPr algn="l">
              <a:defRPr sz="8000" spc="-150"/>
            </a:lvl1pPr>
          </a:lstStyle>
          <a:p>
            <a:r>
              <a:rPr lang="en-US" dirty="0"/>
              <a:t>Click to edit Master title style</a:t>
            </a:r>
          </a:p>
        </p:txBody>
      </p:sp>
      <p:sp>
        <p:nvSpPr>
          <p:cNvPr id="3" name="Subtitle 2">
            <a:extLst>
              <a:ext uri="{FF2B5EF4-FFF2-40B4-BE49-F238E27FC236}">
                <a16:creationId xmlns:a16="http://schemas.microsoft.com/office/drawing/2014/main" id="{5BD072D4-1496-3347-BBF8-5879DF263BBD}"/>
              </a:ext>
            </a:extLst>
          </p:cNvPr>
          <p:cNvSpPr>
            <a:spLocks noGrp="1"/>
          </p:cNvSpPr>
          <p:nvPr>
            <p:ph type="subTitle" idx="1"/>
          </p:nvPr>
        </p:nvSpPr>
        <p:spPr>
          <a:xfrm>
            <a:off x="797106" y="4466845"/>
            <a:ext cx="8035342" cy="88290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BEFC724-B499-364B-AEB5-B6517F6AD52B}"/>
              </a:ext>
            </a:extLst>
          </p:cNvPr>
          <p:cNvSpPr>
            <a:spLocks noGrp="1"/>
          </p:cNvSpPr>
          <p:nvPr>
            <p:ph type="dt" sz="half" idx="10"/>
          </p:nvPr>
        </p:nvSpPr>
        <p:spPr>
          <a:xfrm>
            <a:off x="797105" y="5708747"/>
            <a:ext cx="3882843" cy="365125"/>
          </a:xfrm>
        </p:spPr>
        <p:txBody>
          <a:bodyPr/>
          <a:lstStyle>
            <a:lvl1pPr>
              <a:defRPr sz="1400"/>
            </a:lvl1pPr>
          </a:lstStyle>
          <a:p>
            <a:r>
              <a:rPr lang="en-US"/>
              <a:t>Robius: App Dev in Rust</a:t>
            </a:r>
            <a:endParaRPr lang="en-US" sz="1400" dirty="0"/>
          </a:p>
        </p:txBody>
      </p:sp>
      <p:sp>
        <p:nvSpPr>
          <p:cNvPr id="5" name="Footer Placeholder 4">
            <a:extLst>
              <a:ext uri="{FF2B5EF4-FFF2-40B4-BE49-F238E27FC236}">
                <a16:creationId xmlns:a16="http://schemas.microsoft.com/office/drawing/2014/main" id="{8033889C-A4E9-B24E-818F-46A1124C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0F50F-250E-6D45-AEBC-2573FED0C310}"/>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487208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F291BE0-7A7E-D04F-974F-9F4577FB2F46}"/>
              </a:ext>
            </a:extLst>
          </p:cNvPr>
          <p:cNvSpPr/>
          <p:nvPr/>
        </p:nvSpPr>
        <p:spPr>
          <a:xfrm>
            <a:off x="6163735" y="1096772"/>
            <a:ext cx="557106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BD33FF1F-6094-0B4A-A3E4-6B0D9283DB44}"/>
              </a:ext>
            </a:extLst>
          </p:cNvPr>
          <p:cNvSpPr/>
          <p:nvPr/>
        </p:nvSpPr>
        <p:spPr>
          <a:xfrm>
            <a:off x="1152948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78A6D9C-C7A5-414B-8CB7-E31470D7D28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D850E-6310-C04D-8CAC-B7FA9F332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5B7FB3-5DFC-6547-9567-C0ABE874C6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7D2DB-A7B1-204E-8416-E938952BCC83}"/>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FD324BA1-E2D0-1E4B-9DB3-664FE2733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E64B2-36E4-5A4E-A78A-A629829A334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2053480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97F6C6D-13AE-FD40-841C-4AB96460C390}"/>
              </a:ext>
            </a:extLst>
          </p:cNvPr>
          <p:cNvSpPr/>
          <p:nvPr/>
        </p:nvSpPr>
        <p:spPr>
          <a:xfrm>
            <a:off x="4291015" y="1096772"/>
            <a:ext cx="7436404"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ross 49">
            <a:extLst>
              <a:ext uri="{FF2B5EF4-FFF2-40B4-BE49-F238E27FC236}">
                <a16:creationId xmlns:a16="http://schemas.microsoft.com/office/drawing/2014/main" id="{24E27617-2112-2342-9FF1-39F2A241CCCC}"/>
              </a:ext>
            </a:extLst>
          </p:cNvPr>
          <p:cNvSpPr/>
          <p:nvPr/>
        </p:nvSpPr>
        <p:spPr>
          <a:xfrm>
            <a:off x="4086371" y="5624450"/>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33CE582-7AFE-D048-B5BC-212A12A28F25}"/>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9EAEF4-E84F-CF40-B27B-01E1D2AFC96D}"/>
              </a:ext>
            </a:extLst>
          </p:cNvPr>
          <p:cNvSpPr>
            <a:spLocks noGrp="1"/>
          </p:cNvSpPr>
          <p:nvPr>
            <p:ph type="title"/>
          </p:nvPr>
        </p:nvSpPr>
        <p:spPr>
          <a:xfrm>
            <a:off x="565150" y="1881951"/>
            <a:ext cx="7335836" cy="1987707"/>
          </a:xfrm>
        </p:spPr>
        <p:txBody>
          <a:bodyPr anchor="b"/>
          <a:lstStyle>
            <a:lvl1pPr>
              <a:defRPr sz="6000" spc="-150"/>
            </a:lvl1pPr>
          </a:lstStyle>
          <a:p>
            <a:r>
              <a:rPr lang="en-US" dirty="0"/>
              <a:t>Click to edit Master title style</a:t>
            </a:r>
          </a:p>
        </p:txBody>
      </p:sp>
      <p:sp>
        <p:nvSpPr>
          <p:cNvPr id="3" name="Text Placeholder 2">
            <a:extLst>
              <a:ext uri="{FF2B5EF4-FFF2-40B4-BE49-F238E27FC236}">
                <a16:creationId xmlns:a16="http://schemas.microsoft.com/office/drawing/2014/main" id="{5287B7E1-CC48-2441-975D-F1A5412B8A49}"/>
              </a:ext>
            </a:extLst>
          </p:cNvPr>
          <p:cNvSpPr>
            <a:spLocks noGrp="1"/>
          </p:cNvSpPr>
          <p:nvPr>
            <p:ph type="body" idx="1"/>
          </p:nvPr>
        </p:nvSpPr>
        <p:spPr>
          <a:xfrm>
            <a:off x="565149" y="3869661"/>
            <a:ext cx="7335836" cy="94846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526218-1FCF-7A4D-B138-D1B1DE91A4B7}"/>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50984204-038C-FD4B-8E1C-0A9967BF22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59AB9-E1C6-C841-B423-FD2BB13C333F}"/>
              </a:ext>
            </a:extLst>
          </p:cNvPr>
          <p:cNvSpPr>
            <a:spLocks noGrp="1"/>
          </p:cNvSpPr>
          <p:nvPr>
            <p:ph type="sldNum" sz="quarter" idx="12"/>
          </p:nvPr>
        </p:nvSpPr>
        <p:spPr/>
        <p:txBody>
          <a:bodyPr/>
          <a:lstStyle/>
          <a:p>
            <a:fld id="{86BB3423-611C-6944-BA94-F2572F362413}" type="slidenum">
              <a:rPr lang="en-US" smtClean="0"/>
              <a:t>‹#›</a:t>
            </a:fld>
            <a:endParaRPr lang="en-US"/>
          </a:p>
        </p:txBody>
      </p:sp>
    </p:spTree>
    <p:extLst>
      <p:ext uri="{BB962C8B-B14F-4D97-AF65-F5344CB8AC3E}">
        <p14:creationId xmlns:p14="http://schemas.microsoft.com/office/powerpoint/2010/main" val="790851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057A-C120-5E4E-BB74-223EB6D005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9EB7BE-6258-C84C-8242-9865D1361C9E}"/>
              </a:ext>
            </a:extLst>
          </p:cNvPr>
          <p:cNvSpPr>
            <a:spLocks noGrp="1"/>
          </p:cNvSpPr>
          <p:nvPr>
            <p:ph sz="half" idx="1"/>
          </p:nvPr>
        </p:nvSpPr>
        <p:spPr>
          <a:xfrm>
            <a:off x="565111" y="2691637"/>
            <a:ext cx="4946643"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3D23CD-80DB-5740-AE68-76414CA31A26}"/>
              </a:ext>
            </a:extLst>
          </p:cNvPr>
          <p:cNvSpPr>
            <a:spLocks noGrp="1"/>
          </p:cNvSpPr>
          <p:nvPr>
            <p:ph sz="half" idx="2"/>
          </p:nvPr>
        </p:nvSpPr>
        <p:spPr>
          <a:xfrm>
            <a:off x="6076903" y="2691637"/>
            <a:ext cx="4946639" cy="31897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FE0921-9102-1440-B315-778888723C9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4D7802F-1937-2F43-8FF4-846135D6FC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09C72-E794-4F4F-8E09-D4883EED723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FFEFA3E2-0F30-664C-AAE4-DE6526B5C71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5" name="Rectangle 54">
            <a:extLst>
              <a:ext uri="{FF2B5EF4-FFF2-40B4-BE49-F238E27FC236}">
                <a16:creationId xmlns:a16="http://schemas.microsoft.com/office/drawing/2014/main" id="{0C3D7AFF-BC7E-BA41-9C64-B5F9619C0EA1}"/>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671D2311-E9B8-F041-A7B8-D5696903F22A}"/>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70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CA91-F119-0244-888A-95539A84DD6F}"/>
              </a:ext>
            </a:extLst>
          </p:cNvPr>
          <p:cNvSpPr>
            <a:spLocks noGrp="1"/>
          </p:cNvSpPr>
          <p:nvPr>
            <p:ph type="title"/>
          </p:nvPr>
        </p:nvSpPr>
        <p:spPr>
          <a:xfrm>
            <a:off x="565110" y="1204721"/>
            <a:ext cx="8266175" cy="14447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A3EAC-4422-D548-8D7F-E9944566FBA9}"/>
              </a:ext>
            </a:extLst>
          </p:cNvPr>
          <p:cNvSpPr>
            <a:spLocks noGrp="1"/>
          </p:cNvSpPr>
          <p:nvPr>
            <p:ph type="body" idx="1"/>
          </p:nvPr>
        </p:nvSpPr>
        <p:spPr>
          <a:xfrm>
            <a:off x="565111" y="2691638"/>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9140CA2-88A9-CC42-A375-8B87E47CC5F9}"/>
              </a:ext>
            </a:extLst>
          </p:cNvPr>
          <p:cNvSpPr>
            <a:spLocks noGrp="1"/>
          </p:cNvSpPr>
          <p:nvPr>
            <p:ph sz="half" idx="2"/>
          </p:nvPr>
        </p:nvSpPr>
        <p:spPr>
          <a:xfrm>
            <a:off x="565111" y="3515550"/>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F960C-714E-2E4A-8141-A88F38274E48}"/>
              </a:ext>
            </a:extLst>
          </p:cNvPr>
          <p:cNvSpPr>
            <a:spLocks noGrp="1"/>
          </p:cNvSpPr>
          <p:nvPr>
            <p:ph type="body" sz="quarter" idx="3"/>
          </p:nvPr>
        </p:nvSpPr>
        <p:spPr>
          <a:xfrm>
            <a:off x="6076866" y="2691162"/>
            <a:ext cx="4946644" cy="82391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97BC24-C907-EC4B-872D-17429A657716}"/>
              </a:ext>
            </a:extLst>
          </p:cNvPr>
          <p:cNvSpPr>
            <a:spLocks noGrp="1"/>
          </p:cNvSpPr>
          <p:nvPr>
            <p:ph sz="quarter" idx="4"/>
          </p:nvPr>
        </p:nvSpPr>
        <p:spPr>
          <a:xfrm>
            <a:off x="6076866" y="3515074"/>
            <a:ext cx="4946644" cy="23662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2A045-4283-3C47-B125-68CF3B19FB08}"/>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7EBC25BC-2C98-574D-BCCD-E36CAB07F2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A5C95A-7789-E042-8471-D442D9BB545F}"/>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2" name="Rectangle 51">
            <a:extLst>
              <a:ext uri="{FF2B5EF4-FFF2-40B4-BE49-F238E27FC236}">
                <a16:creationId xmlns:a16="http://schemas.microsoft.com/office/drawing/2014/main" id="{3DF1BA5B-EDD8-B648-8A3E-E2B3570B1EA0}"/>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57" name="Rectangle 56">
            <a:extLst>
              <a:ext uri="{FF2B5EF4-FFF2-40B4-BE49-F238E27FC236}">
                <a16:creationId xmlns:a16="http://schemas.microsoft.com/office/drawing/2014/main" id="{D7476360-629C-DE48-85B7-F4BE6CC457D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C5F6C588-FC1B-3147-AFA1-CD7D76C5AEAC}"/>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49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5401-5318-7045-8AE3-B1A99F2D82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E2F55F-EB76-AE49-B554-12B65B636A90}"/>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86CB6E6E-D81E-C44A-AC54-CBE0134C1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E025B9-9F46-3049-9977-0119B96D393C}"/>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8" name="Rectangle 47">
            <a:extLst>
              <a:ext uri="{FF2B5EF4-FFF2-40B4-BE49-F238E27FC236}">
                <a16:creationId xmlns:a16="http://schemas.microsoft.com/office/drawing/2014/main" id="{65760068-EADA-2B4B-9819-CF981184FAEB}"/>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1DA7622-137E-184A-A93C-8DBB10318AE6}"/>
              </a:ext>
            </a:extLst>
          </p:cNvPr>
          <p:cNvSpPr/>
          <p:nvPr/>
        </p:nvSpPr>
        <p:spPr>
          <a:xfrm>
            <a:off x="11738231" y="1096772"/>
            <a:ext cx="453769"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9" name="Cross 8">
            <a:extLst>
              <a:ext uri="{FF2B5EF4-FFF2-40B4-BE49-F238E27FC236}">
                <a16:creationId xmlns:a16="http://schemas.microsoft.com/office/drawing/2014/main" id="{54FB0990-6F8D-B048-8309-19B0D1A41033}"/>
              </a:ext>
            </a:extLst>
          </p:cNvPr>
          <p:cNvSpPr/>
          <p:nvPr/>
        </p:nvSpPr>
        <p:spPr>
          <a:xfrm>
            <a:off x="11531286"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061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AF81DD-2B1F-3444-8023-DD52318FE9F6}"/>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36927EE3-DAA3-D948-B8FD-48417540B5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4532D4-FFBF-6C47-A6C9-D55196D91B8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7" name="Rectangle 46">
            <a:extLst>
              <a:ext uri="{FF2B5EF4-FFF2-40B4-BE49-F238E27FC236}">
                <a16:creationId xmlns:a16="http://schemas.microsoft.com/office/drawing/2014/main" id="{DB8D5541-7726-BA46-8BFA-BF6AA8D42BD7}"/>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97F434CF-7503-CE4F-8426-C312C6315AD0}"/>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EDBFB2F-FE34-E349-9484-C275FBE3161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739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2DCFD-BEE6-AC49-BABD-D8B89C3B69D0}"/>
              </a:ext>
            </a:extLst>
          </p:cNvPr>
          <p:cNvSpPr>
            <a:spLocks noGrp="1"/>
          </p:cNvSpPr>
          <p:nvPr>
            <p:ph type="title"/>
          </p:nvPr>
        </p:nvSpPr>
        <p:spPr>
          <a:xfrm>
            <a:off x="565149" y="1203800"/>
            <a:ext cx="4114800" cy="1077218"/>
          </a:xfrm>
        </p:spPr>
        <p:txBody>
          <a:bodyPr anchor="b">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31DE035-8260-4443-B1D9-A9C8D584039E}"/>
              </a:ext>
            </a:extLst>
          </p:cNvPr>
          <p:cNvSpPr>
            <a:spLocks noGrp="1"/>
          </p:cNvSpPr>
          <p:nvPr>
            <p:ph idx="1"/>
          </p:nvPr>
        </p:nvSpPr>
        <p:spPr>
          <a:xfrm>
            <a:off x="5611813" y="1508252"/>
            <a:ext cx="5606518" cy="4045881"/>
          </a:xfrm>
        </p:spPr>
        <p:txBody>
          <a:bodyPr/>
          <a:lstStyle>
            <a:lvl1pPr>
              <a:defRPr sz="2800"/>
            </a:lvl1pPr>
            <a:lvl2pPr>
              <a:defRPr sz="24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CCC1AA53-7507-D04B-9B8E-6A4F7122ECA5}"/>
              </a:ext>
            </a:extLst>
          </p:cNvPr>
          <p:cNvSpPr>
            <a:spLocks noGrp="1"/>
          </p:cNvSpPr>
          <p:nvPr>
            <p:ph type="body" sz="half" idx="2"/>
          </p:nvPr>
        </p:nvSpPr>
        <p:spPr>
          <a:xfrm>
            <a:off x="565149" y="2368295"/>
            <a:ext cx="4114800" cy="31858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56E11F-3003-0745-ACAB-FAA4E676EFC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92BC11A6-59AC-FE45-8A1C-9DDC00582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D6F51E-1A94-034C-BBEE-C26A3AF0E815}"/>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0" name="Rectangle 49">
            <a:extLst>
              <a:ext uri="{FF2B5EF4-FFF2-40B4-BE49-F238E27FC236}">
                <a16:creationId xmlns:a16="http://schemas.microsoft.com/office/drawing/2014/main" id="{50B7D330-76C0-224C-9C3C-27C4D2B0DDB4}"/>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5464D55-5C51-844B-A38A-8143590FB934}"/>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FD988250-C554-DE44-B887-57D0B2AA8E37}"/>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899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E72A6-6FDB-3FDE-4737-0336CF5979F0}"/>
              </a:ext>
            </a:extLst>
          </p:cNvPr>
          <p:cNvSpPr>
            <a:spLocks noGrp="1"/>
          </p:cNvSpPr>
          <p:nvPr>
            <p:ph type="title"/>
          </p:nvPr>
        </p:nvSpPr>
        <p:spPr>
          <a:xfrm>
            <a:off x="518160" y="151765"/>
            <a:ext cx="1101344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51B34AA-1850-CE85-6421-4127FDCCE6A8}"/>
              </a:ext>
            </a:extLst>
          </p:cNvPr>
          <p:cNvSpPr>
            <a:spLocks noGrp="1"/>
          </p:cNvSpPr>
          <p:nvPr>
            <p:ph idx="1"/>
          </p:nvPr>
        </p:nvSpPr>
        <p:spPr>
          <a:xfrm>
            <a:off x="518160" y="1477328"/>
            <a:ext cx="11013440" cy="48180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072E042-FDF9-B95A-7ADC-17831A1A1817}"/>
              </a:ext>
            </a:extLst>
          </p:cNvPr>
          <p:cNvSpPr>
            <a:spLocks noGrp="1"/>
          </p:cNvSpPr>
          <p:nvPr>
            <p:ph type="dt" sz="half" idx="10"/>
          </p:nvPr>
        </p:nvSpPr>
        <p:spPr>
          <a:xfrm>
            <a:off x="518160" y="6423897"/>
            <a:ext cx="2743200" cy="365125"/>
          </a:xfrm>
        </p:spPr>
        <p:txBody>
          <a:bodyPr/>
          <a:lstStyle/>
          <a:p>
            <a:r>
              <a:rPr lang="en-US"/>
              <a:t>Robius: App Dev in Rust</a:t>
            </a:r>
            <a:endParaRPr lang="en-US" dirty="0"/>
          </a:p>
        </p:txBody>
      </p:sp>
      <p:sp>
        <p:nvSpPr>
          <p:cNvPr id="5" name="Footer Placeholder 4">
            <a:extLst>
              <a:ext uri="{FF2B5EF4-FFF2-40B4-BE49-F238E27FC236}">
                <a16:creationId xmlns:a16="http://schemas.microsoft.com/office/drawing/2014/main" id="{2E778C91-95C7-3AC2-A8D3-B496AAD6D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4ED06-1CD6-8060-DF98-A0D8846FB039}"/>
              </a:ext>
            </a:extLst>
          </p:cNvPr>
          <p:cNvSpPr>
            <a:spLocks noGrp="1"/>
          </p:cNvSpPr>
          <p:nvPr>
            <p:ph type="sldNum" sz="quarter" idx="12"/>
          </p:nvPr>
        </p:nvSpPr>
        <p:spPr>
          <a:xfrm>
            <a:off x="9349077" y="6423262"/>
            <a:ext cx="2743200" cy="365125"/>
          </a:xfrm>
        </p:spPr>
        <p:txBody>
          <a:bodyPr/>
          <a:lstStyle>
            <a:lvl1pPr>
              <a:defRPr sz="1400"/>
            </a:lvl1pPr>
          </a:lstStyle>
          <a:p>
            <a:fld id="{7D62C56D-5E74-2945-931D-C07ECBF0F859}" type="slidenum">
              <a:rPr lang="en-US" smtClean="0"/>
              <a:pPr/>
              <a:t>‹#›</a:t>
            </a:fld>
            <a:endParaRPr lang="en-US" dirty="0"/>
          </a:p>
        </p:txBody>
      </p:sp>
    </p:spTree>
    <p:extLst>
      <p:ext uri="{BB962C8B-B14F-4D97-AF65-F5344CB8AC3E}">
        <p14:creationId xmlns:p14="http://schemas.microsoft.com/office/powerpoint/2010/main" val="1912988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6C7C-36AD-9A4E-8524-8F44E8839EA8}"/>
              </a:ext>
            </a:extLst>
          </p:cNvPr>
          <p:cNvSpPr>
            <a:spLocks noGrp="1"/>
          </p:cNvSpPr>
          <p:nvPr>
            <p:ph type="title"/>
          </p:nvPr>
        </p:nvSpPr>
        <p:spPr>
          <a:xfrm>
            <a:off x="565149" y="1203800"/>
            <a:ext cx="4114800" cy="1077218"/>
          </a:xfrm>
        </p:spPr>
        <p:txBody>
          <a:bodyPr anchor="b">
            <a:normAutofit/>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015248-4C80-3348-A8A9-6C9F5D32FCE3}"/>
              </a:ext>
            </a:extLst>
          </p:cNvPr>
          <p:cNvSpPr>
            <a:spLocks noGrp="1"/>
          </p:cNvSpPr>
          <p:nvPr>
            <p:ph type="pic" idx="1"/>
          </p:nvPr>
        </p:nvSpPr>
        <p:spPr>
          <a:xfrm>
            <a:off x="5631151" y="1096772"/>
            <a:ext cx="6096270" cy="5761228"/>
          </a:xfrm>
          <a:solidFill>
            <a:schemeClr val="bg2"/>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4B3083-CA16-C54A-B130-7BEE6DF9D815}"/>
              </a:ext>
            </a:extLst>
          </p:cNvPr>
          <p:cNvSpPr>
            <a:spLocks noGrp="1"/>
          </p:cNvSpPr>
          <p:nvPr>
            <p:ph type="body" sz="half" idx="2"/>
          </p:nvPr>
        </p:nvSpPr>
        <p:spPr>
          <a:xfrm>
            <a:off x="565149" y="2370666"/>
            <a:ext cx="4114800" cy="31834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3C6EB5-D7D1-E247-B9D7-D319E5AAB962}"/>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75FBF6CC-F5C4-9847-BADB-8B7441C8F3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63FE4-B2F5-7741-B517-533F1C98CE1B}"/>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4" name="Rectangle 53">
            <a:extLst>
              <a:ext uri="{FF2B5EF4-FFF2-40B4-BE49-F238E27FC236}">
                <a16:creationId xmlns:a16="http://schemas.microsoft.com/office/drawing/2014/main" id="{AB80A771-7D8E-0F4A-93A3-B977667D338E}"/>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C9320FA-0E3A-2749-9085-DF30FA26F4BD}"/>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5A3DF5D0-8A2C-A049-9132-EE1EF7D014D4}"/>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0535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9F6C0E12-251D-EA44-BF81-4ABDFBB94321}"/>
              </a:ext>
            </a:extLst>
          </p:cNvPr>
          <p:cNvSpPr/>
          <p:nvPr/>
        </p:nvSpPr>
        <p:spPr>
          <a:xfrm>
            <a:off x="7087169" y="1096772"/>
            <a:ext cx="4652226"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C5FF4-095A-114E-87B6-73C7ADFF97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1E6EC9-9650-2042-8581-5B4082F941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A0800-B373-3B40-B187-30AFE44CDD1D}"/>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C10A4C1C-C790-B449-8C06-78E8303F9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3E620-F86B-F447-AB06-DDAB39192507}"/>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49" name="Rectangle 48">
            <a:extLst>
              <a:ext uri="{FF2B5EF4-FFF2-40B4-BE49-F238E27FC236}">
                <a16:creationId xmlns:a16="http://schemas.microsoft.com/office/drawing/2014/main" id="{80487CB5-43E0-974C-9DDC-252A8A37107F}"/>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E9CB83EF-4143-5A45-9B3A-9E70DD50253B}"/>
              </a:ext>
            </a:extLst>
          </p:cNvPr>
          <p:cNvSpPr/>
          <p:nvPr/>
        </p:nvSpPr>
        <p:spPr>
          <a:xfrm>
            <a:off x="11415183"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7836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DF801-FF8E-6247-9065-D9304CD6093A}"/>
              </a:ext>
            </a:extLst>
          </p:cNvPr>
          <p:cNvSpPr>
            <a:spLocks noGrp="1"/>
          </p:cNvSpPr>
          <p:nvPr>
            <p:ph type="title" orient="vert"/>
          </p:nvPr>
        </p:nvSpPr>
        <p:spPr>
          <a:xfrm>
            <a:off x="9355667" y="1204722"/>
            <a:ext cx="1853360" cy="467664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0E2615-7E4D-AB47-ACE6-236D716D7D24}"/>
              </a:ext>
            </a:extLst>
          </p:cNvPr>
          <p:cNvSpPr>
            <a:spLocks noGrp="1"/>
          </p:cNvSpPr>
          <p:nvPr>
            <p:ph type="body" orient="vert" idx="1"/>
          </p:nvPr>
        </p:nvSpPr>
        <p:spPr>
          <a:xfrm>
            <a:off x="973667" y="1204722"/>
            <a:ext cx="8274047" cy="469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F0223-5AC9-374E-BD0C-344F67E2A85B}"/>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3EBEDD42-54A1-E648-8829-140EC4C57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FDF8F-8DBC-8A47-8000-5BA35DF9F903}"/>
              </a:ext>
            </a:extLst>
          </p:cNvPr>
          <p:cNvSpPr>
            <a:spLocks noGrp="1"/>
          </p:cNvSpPr>
          <p:nvPr>
            <p:ph type="sldNum" sz="quarter" idx="12"/>
          </p:nvPr>
        </p:nvSpPr>
        <p:spPr/>
        <p:txBody>
          <a:bodyPr/>
          <a:lstStyle/>
          <a:p>
            <a:fld id="{86BB3423-611C-6944-BA94-F2572F362413}" type="slidenum">
              <a:rPr lang="en-US" smtClean="0"/>
              <a:t>‹#›</a:t>
            </a:fld>
            <a:endParaRPr lang="en-US"/>
          </a:p>
        </p:txBody>
      </p:sp>
      <p:sp>
        <p:nvSpPr>
          <p:cNvPr id="51" name="Rectangle 50">
            <a:extLst>
              <a:ext uri="{FF2B5EF4-FFF2-40B4-BE49-F238E27FC236}">
                <a16:creationId xmlns:a16="http://schemas.microsoft.com/office/drawing/2014/main" id="{F2CE2A98-5154-A544-BE2A-FDC0811C19A0}"/>
              </a:ext>
            </a:extLst>
          </p:cNvPr>
          <p:cNvSpPr/>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C4EC832-8181-5643-8A62-117E43F0E498}"/>
              </a:ext>
            </a:extLst>
          </p:cNvPr>
          <p:cNvSpPr/>
          <p:nvPr/>
        </p:nvSpPr>
        <p:spPr>
          <a:xfrm>
            <a:off x="-1" y="1096772"/>
            <a:ext cx="263565" cy="57612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ross 9">
            <a:extLst>
              <a:ext uri="{FF2B5EF4-FFF2-40B4-BE49-F238E27FC236}">
                <a16:creationId xmlns:a16="http://schemas.microsoft.com/office/drawing/2014/main" id="{24AF3281-BC22-374D-A461-8B3181F600AA}"/>
              </a:ext>
            </a:extLst>
          </p:cNvPr>
          <p:cNvSpPr/>
          <p:nvPr/>
        </p:nvSpPr>
        <p:spPr>
          <a:xfrm>
            <a:off x="58248"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65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FA7D-B4F7-C34F-9B36-DC13B3AA88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FA8DD-C00A-8171-2F56-83887641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DA3F89-4293-F863-F269-049ADED7A985}"/>
              </a:ext>
            </a:extLst>
          </p:cNvPr>
          <p:cNvSpPr>
            <a:spLocks noGrp="1"/>
          </p:cNvSpPr>
          <p:nvPr>
            <p:ph type="dt" sz="half" idx="10"/>
          </p:nvPr>
        </p:nvSpPr>
        <p:spPr/>
        <p:txBody>
          <a:bodyPr/>
          <a:lstStyle/>
          <a:p>
            <a:r>
              <a:rPr lang="en-US"/>
              <a:t>Robius: App Dev in Rust</a:t>
            </a:r>
          </a:p>
        </p:txBody>
      </p:sp>
      <p:sp>
        <p:nvSpPr>
          <p:cNvPr id="5" name="Footer Placeholder 4">
            <a:extLst>
              <a:ext uri="{FF2B5EF4-FFF2-40B4-BE49-F238E27FC236}">
                <a16:creationId xmlns:a16="http://schemas.microsoft.com/office/drawing/2014/main" id="{D8D2C47F-A7E7-EE96-CD5D-399661DE1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912F2-234D-B7AC-3F0B-0E2690F1FA02}"/>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921727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11EF-4D8F-9F88-44B2-C631940CA8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2CD6C-D65E-2163-5EF5-475B57AC7F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C395DD-CA5E-DA08-9F89-29C7DE52B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AD9F64-658A-3FD9-E003-7CD8EB555125}"/>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2829BCE7-0C14-36C6-A068-4BE49D5EE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350BD-63D4-32B0-73AA-86FC364D2B5B}"/>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29398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7DDF-C96F-8400-A34F-5C37F267D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E343ED-6149-EA50-DEB6-34D9514F6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CCC912-AFE5-4F09-601F-E57B5C45A5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7C34CF-B8A0-CB8A-C505-9085683794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CBCB5C-AA1C-7DC0-674C-2F9902E733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8ACADD-E605-E8D7-0453-260DB78CE54D}"/>
              </a:ext>
            </a:extLst>
          </p:cNvPr>
          <p:cNvSpPr>
            <a:spLocks noGrp="1"/>
          </p:cNvSpPr>
          <p:nvPr>
            <p:ph type="dt" sz="half" idx="10"/>
          </p:nvPr>
        </p:nvSpPr>
        <p:spPr/>
        <p:txBody>
          <a:bodyPr/>
          <a:lstStyle/>
          <a:p>
            <a:r>
              <a:rPr lang="en-US"/>
              <a:t>Robius: App Dev in Rust</a:t>
            </a:r>
          </a:p>
        </p:txBody>
      </p:sp>
      <p:sp>
        <p:nvSpPr>
          <p:cNvPr id="8" name="Footer Placeholder 7">
            <a:extLst>
              <a:ext uri="{FF2B5EF4-FFF2-40B4-BE49-F238E27FC236}">
                <a16:creationId xmlns:a16="http://schemas.microsoft.com/office/drawing/2014/main" id="{E26F1792-7349-293A-84AB-9766B518C8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9AFB9C-EE22-0CD6-B6DE-0C92F7871623}"/>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3138346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486C-2912-3F4B-B1C4-6D1CE6D808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E2054-20AD-CBA0-A27F-467D806C435A}"/>
              </a:ext>
            </a:extLst>
          </p:cNvPr>
          <p:cNvSpPr>
            <a:spLocks noGrp="1"/>
          </p:cNvSpPr>
          <p:nvPr>
            <p:ph type="dt" sz="half" idx="10"/>
          </p:nvPr>
        </p:nvSpPr>
        <p:spPr/>
        <p:txBody>
          <a:bodyPr/>
          <a:lstStyle/>
          <a:p>
            <a:r>
              <a:rPr lang="en-US"/>
              <a:t>Robius: App Dev in Rust</a:t>
            </a:r>
          </a:p>
        </p:txBody>
      </p:sp>
      <p:sp>
        <p:nvSpPr>
          <p:cNvPr id="4" name="Footer Placeholder 3">
            <a:extLst>
              <a:ext uri="{FF2B5EF4-FFF2-40B4-BE49-F238E27FC236}">
                <a16:creationId xmlns:a16="http://schemas.microsoft.com/office/drawing/2014/main" id="{E2CDD525-1523-2450-8D88-6B648711F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C994AE-9484-BCA8-3E27-8A2278E733DD}"/>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8906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2330B-372A-1259-426C-0EC95B1AAF53}"/>
              </a:ext>
            </a:extLst>
          </p:cNvPr>
          <p:cNvSpPr>
            <a:spLocks noGrp="1"/>
          </p:cNvSpPr>
          <p:nvPr>
            <p:ph type="dt" sz="half" idx="10"/>
          </p:nvPr>
        </p:nvSpPr>
        <p:spPr/>
        <p:txBody>
          <a:bodyPr/>
          <a:lstStyle/>
          <a:p>
            <a:r>
              <a:rPr lang="en-US"/>
              <a:t>Robius: App Dev in Rust</a:t>
            </a:r>
          </a:p>
        </p:txBody>
      </p:sp>
      <p:sp>
        <p:nvSpPr>
          <p:cNvPr id="3" name="Footer Placeholder 2">
            <a:extLst>
              <a:ext uri="{FF2B5EF4-FFF2-40B4-BE49-F238E27FC236}">
                <a16:creationId xmlns:a16="http://schemas.microsoft.com/office/drawing/2014/main" id="{B23474D7-7DF2-C994-C044-E2027109CC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5245AF-779F-9032-7579-D55A4AA10741}"/>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254053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57C5C-148D-0FAF-D978-0D632F8B2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840C33-49AB-CAB6-90E8-C621C1466E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05E139-441B-2F63-1362-AD8F82CAC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E105C-89E4-E07D-6806-0EB6822C77AD}"/>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BBBF3C50-2184-E30B-EBF4-BEC5D02E95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67FDE-5741-510B-CC26-08CB84F11490}"/>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63196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4996E-8787-DD33-CBA6-F71BF5337B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D97D5D-DE95-4706-46D2-85248332C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6EEC56-99DF-3956-AC68-F603FA801C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0A88F-0C92-2945-BF2A-0286EBB90576}"/>
              </a:ext>
            </a:extLst>
          </p:cNvPr>
          <p:cNvSpPr>
            <a:spLocks noGrp="1"/>
          </p:cNvSpPr>
          <p:nvPr>
            <p:ph type="dt" sz="half" idx="10"/>
          </p:nvPr>
        </p:nvSpPr>
        <p:spPr/>
        <p:txBody>
          <a:bodyPr/>
          <a:lstStyle/>
          <a:p>
            <a:r>
              <a:rPr lang="en-US"/>
              <a:t>Robius: App Dev in Rust</a:t>
            </a:r>
          </a:p>
        </p:txBody>
      </p:sp>
      <p:sp>
        <p:nvSpPr>
          <p:cNvPr id="6" name="Footer Placeholder 5">
            <a:extLst>
              <a:ext uri="{FF2B5EF4-FFF2-40B4-BE49-F238E27FC236}">
                <a16:creationId xmlns:a16="http://schemas.microsoft.com/office/drawing/2014/main" id="{4C9D8DD3-12AD-235F-9A2E-1AED05E869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BB455-EF85-1CBA-E133-D192028A3A4F}"/>
              </a:ext>
            </a:extLst>
          </p:cNvPr>
          <p:cNvSpPr>
            <a:spLocks noGrp="1"/>
          </p:cNvSpPr>
          <p:nvPr>
            <p:ph type="sldNum" sz="quarter" idx="12"/>
          </p:nvPr>
        </p:nvSpPr>
        <p:spPr/>
        <p:txBody>
          <a:bodyPr/>
          <a:lstStyle/>
          <a:p>
            <a:fld id="{7D62C56D-5E74-2945-931D-C07ECBF0F859}" type="slidenum">
              <a:rPr lang="en-US" smtClean="0"/>
              <a:t>‹#›</a:t>
            </a:fld>
            <a:endParaRPr lang="en-US"/>
          </a:p>
        </p:txBody>
      </p:sp>
    </p:spTree>
    <p:extLst>
      <p:ext uri="{BB962C8B-B14F-4D97-AF65-F5344CB8AC3E}">
        <p14:creationId xmlns:p14="http://schemas.microsoft.com/office/powerpoint/2010/main" val="184090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919068-8B0A-7D95-637F-1F0563046BB2}"/>
              </a:ext>
            </a:extLst>
          </p:cNvPr>
          <p:cNvSpPr>
            <a:spLocks noGrp="1"/>
          </p:cNvSpPr>
          <p:nvPr>
            <p:ph type="title"/>
          </p:nvPr>
        </p:nvSpPr>
        <p:spPr>
          <a:xfrm>
            <a:off x="518160" y="212725"/>
            <a:ext cx="1101344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389D358-5DE5-306A-1100-4E48E86F001B}"/>
              </a:ext>
            </a:extLst>
          </p:cNvPr>
          <p:cNvSpPr>
            <a:spLocks noGrp="1"/>
          </p:cNvSpPr>
          <p:nvPr>
            <p:ph type="body" idx="1"/>
          </p:nvPr>
        </p:nvSpPr>
        <p:spPr>
          <a:xfrm>
            <a:off x="518160" y="1673224"/>
            <a:ext cx="11013440" cy="49720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3F4DCE-A750-5691-5865-650096655021}"/>
              </a:ext>
            </a:extLst>
          </p:cNvPr>
          <p:cNvSpPr>
            <a:spLocks noGrp="1"/>
          </p:cNvSpPr>
          <p:nvPr>
            <p:ph type="dt" sz="half" idx="2"/>
          </p:nvPr>
        </p:nvSpPr>
        <p:spPr>
          <a:xfrm>
            <a:off x="51816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Robius: App Dev in Rust</a:t>
            </a:r>
          </a:p>
        </p:txBody>
      </p:sp>
      <p:sp>
        <p:nvSpPr>
          <p:cNvPr id="5" name="Footer Placeholder 4">
            <a:extLst>
              <a:ext uri="{FF2B5EF4-FFF2-40B4-BE49-F238E27FC236}">
                <a16:creationId xmlns:a16="http://schemas.microsoft.com/office/drawing/2014/main" id="{BF3647BD-D5E4-FC66-7A0B-48E65198B5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007B63-1106-846F-F041-5735287E2B63}"/>
              </a:ext>
            </a:extLst>
          </p:cNvPr>
          <p:cNvSpPr>
            <a:spLocks noGrp="1"/>
          </p:cNvSpPr>
          <p:nvPr>
            <p:ph type="sldNum" sz="quarter" idx="4"/>
          </p:nvPr>
        </p:nvSpPr>
        <p:spPr>
          <a:xfrm>
            <a:off x="87884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62C56D-5E74-2945-931D-C07ECBF0F859}" type="slidenum">
              <a:rPr lang="en-US" smtClean="0"/>
              <a:t>‹#›</a:t>
            </a:fld>
            <a:endParaRPr lang="en-US"/>
          </a:p>
        </p:txBody>
      </p:sp>
    </p:spTree>
    <p:extLst>
      <p:ext uri="{BB962C8B-B14F-4D97-AF65-F5344CB8AC3E}">
        <p14:creationId xmlns:p14="http://schemas.microsoft.com/office/powerpoint/2010/main" val="176807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379"/>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952BFD-D607-6845-9C7B-1C8D3B4EE760}"/>
              </a:ext>
            </a:extLst>
          </p:cNvPr>
          <p:cNvSpPr>
            <a:spLocks noGrp="1"/>
          </p:cNvSpPr>
          <p:nvPr>
            <p:ph type="title"/>
          </p:nvPr>
        </p:nvSpPr>
        <p:spPr>
          <a:xfrm>
            <a:off x="565149" y="1204721"/>
            <a:ext cx="8267296" cy="144655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EBB52FF-3B04-8245-BF0B-89C9E293362A}"/>
              </a:ext>
            </a:extLst>
          </p:cNvPr>
          <p:cNvSpPr>
            <a:spLocks noGrp="1"/>
          </p:cNvSpPr>
          <p:nvPr>
            <p:ph type="body" idx="1"/>
          </p:nvPr>
        </p:nvSpPr>
        <p:spPr>
          <a:xfrm>
            <a:off x="565150" y="2691638"/>
            <a:ext cx="8267296" cy="318858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DA99BFE-CBDD-C344-A21E-44A52F11B662}"/>
              </a:ext>
            </a:extLst>
          </p:cNvPr>
          <p:cNvSpPr>
            <a:spLocks noGrp="1"/>
          </p:cNvSpPr>
          <p:nvPr>
            <p:ph type="dt" sz="half" idx="2"/>
          </p:nvPr>
        </p:nvSpPr>
        <p:spPr>
          <a:xfrm>
            <a:off x="565149" y="5949696"/>
            <a:ext cx="4114800" cy="365125"/>
          </a:xfrm>
          <a:prstGeom prst="rect">
            <a:avLst/>
          </a:prstGeom>
        </p:spPr>
        <p:txBody>
          <a:bodyPr vert="horz" lIns="91440" tIns="45720" rIns="91440" bIns="45720" rtlCol="0" anchor="ctr" anchorCtr="0"/>
          <a:lstStyle>
            <a:lvl1pPr algn="l">
              <a:defRPr lang="en-US" sz="1050" smtClean="0">
                <a:latin typeface="+mn-lt"/>
              </a:defRPr>
            </a:lvl1pPr>
          </a:lstStyle>
          <a:p>
            <a:r>
              <a:rPr lang="en-US"/>
              <a:t>Robius: App Dev in Rust</a:t>
            </a:r>
            <a:endParaRPr lang="en-US" dirty="0"/>
          </a:p>
        </p:txBody>
      </p:sp>
      <p:sp>
        <p:nvSpPr>
          <p:cNvPr id="5" name="Footer Placeholder 4">
            <a:extLst>
              <a:ext uri="{FF2B5EF4-FFF2-40B4-BE49-F238E27FC236}">
                <a16:creationId xmlns:a16="http://schemas.microsoft.com/office/drawing/2014/main" id="{BDC371C0-3DCE-0743-946F-C7540DD7895F}"/>
              </a:ext>
            </a:extLst>
          </p:cNvPr>
          <p:cNvSpPr>
            <a:spLocks noGrp="1"/>
          </p:cNvSpPr>
          <p:nvPr>
            <p:ph type="ftr" sz="quarter" idx="3"/>
          </p:nvPr>
        </p:nvSpPr>
        <p:spPr>
          <a:xfrm>
            <a:off x="565150" y="543179"/>
            <a:ext cx="4114800" cy="246888"/>
          </a:xfrm>
          <a:prstGeom prst="rect">
            <a:avLst/>
          </a:prstGeom>
        </p:spPr>
        <p:txBody>
          <a:bodyPr vert="horz" lIns="91440" tIns="45720" rIns="91440" bIns="45720" rtlCol="0" anchor="ctr" anchorCtr="0"/>
          <a:lstStyle>
            <a:lvl1pPr algn="l">
              <a:defRPr lang="en-US" sz="1050">
                <a:latin typeface="+mn-lt"/>
              </a:defRPr>
            </a:lvl1pPr>
          </a:lstStyle>
          <a:p>
            <a:endParaRPr lang="en-US" dirty="0"/>
          </a:p>
        </p:txBody>
      </p:sp>
      <p:sp>
        <p:nvSpPr>
          <p:cNvPr id="6" name="Slide Number Placeholder 5">
            <a:extLst>
              <a:ext uri="{FF2B5EF4-FFF2-40B4-BE49-F238E27FC236}">
                <a16:creationId xmlns:a16="http://schemas.microsoft.com/office/drawing/2014/main" id="{E6E32ADB-4517-194F-8B4B-A9D26B3C02E3}"/>
              </a:ext>
            </a:extLst>
          </p:cNvPr>
          <p:cNvSpPr>
            <a:spLocks noGrp="1"/>
          </p:cNvSpPr>
          <p:nvPr>
            <p:ph type="sldNum" sz="quarter" idx="4"/>
          </p:nvPr>
        </p:nvSpPr>
        <p:spPr>
          <a:xfrm>
            <a:off x="10813024" y="511175"/>
            <a:ext cx="914400" cy="310896"/>
          </a:xfrm>
          <a:prstGeom prst="rect">
            <a:avLst/>
          </a:prstGeom>
        </p:spPr>
        <p:txBody>
          <a:bodyPr vert="horz" lIns="91440" tIns="45720" rIns="91440" bIns="45720" rtlCol="0" anchor="ctr"/>
          <a:lstStyle>
            <a:lvl1pPr algn="r">
              <a:defRPr sz="1400" b="0" i="0">
                <a:solidFill>
                  <a:schemeClr val="tx1"/>
                </a:solidFill>
                <a:latin typeface="+mn-lt"/>
              </a:defRPr>
            </a:lvl1pPr>
          </a:lstStyle>
          <a:p>
            <a:fld id="{86BB3423-611C-6944-BA94-F2572F362413}" type="slidenum">
              <a:rPr lang="en-US" smtClean="0"/>
              <a:pPr/>
              <a:t>‹#›</a:t>
            </a:fld>
            <a:endParaRPr lang="en-US"/>
          </a:p>
        </p:txBody>
      </p:sp>
    </p:spTree>
    <p:extLst>
      <p:ext uri="{BB962C8B-B14F-4D97-AF65-F5344CB8AC3E}">
        <p14:creationId xmlns:p14="http://schemas.microsoft.com/office/powerpoint/2010/main" val="3197310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System Font Regular"/>
        <a:buChar char="–"/>
        <a:defRPr sz="2400" b="0" i="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System Font Regular"/>
        <a:buChar char="–"/>
        <a:defRPr sz="2000" b="0" i="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System Font Regular"/>
        <a:buChar char="–"/>
        <a:defRPr sz="1800" b="0" i="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System Font Regular"/>
        <a:buChar char="–"/>
        <a:defRPr sz="16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0.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 Id="rId1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4.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5.png"/><Relationship Id="rId11" Type="http://schemas.microsoft.com/office/2007/relationships/hdphoto" Target="../media/hdphoto4.wdp"/><Relationship Id="rId5" Type="http://schemas.openxmlformats.org/officeDocument/2006/relationships/image" Target="../media/image74.png"/><Relationship Id="rId15" Type="http://schemas.openxmlformats.org/officeDocument/2006/relationships/image" Target="../media/image10.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90.tiff"/><Relationship Id="rId5" Type="http://schemas.openxmlformats.org/officeDocument/2006/relationships/image" Target="../media/image84.png"/><Relationship Id="rId10" Type="http://schemas.openxmlformats.org/officeDocument/2006/relationships/image" Target="../media/image89.tiff"/><Relationship Id="rId4" Type="http://schemas.openxmlformats.org/officeDocument/2006/relationships/image" Target="../media/image83.png"/><Relationship Id="rId9" Type="http://schemas.openxmlformats.org/officeDocument/2006/relationships/image" Target="../media/image88.png"/></Relationships>
</file>

<file path=ppt/slides/_rels/slide36.xml.rels><?xml version="1.0" encoding="UTF-8" standalone="yes"?>
<Relationships xmlns="http://schemas.openxmlformats.org/package/2006/relationships"><Relationship Id="rId8" Type="http://schemas.openxmlformats.org/officeDocument/2006/relationships/hyperlink" Target="https://robius.rs/blog/performance-benchmarking-2/" TargetMode="External"/><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2.jpeg"/><Relationship Id="rId7"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jpeg"/><Relationship Id="rId3" Type="http://schemas.openxmlformats.org/officeDocument/2006/relationships/image" Target="../media/image2.jpeg"/><Relationship Id="rId7" Type="http://schemas.openxmlformats.org/officeDocument/2006/relationships/image" Target="../media/image105.jpeg"/><Relationship Id="rId12"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4.jpeg"/><Relationship Id="rId11" Type="http://schemas.openxmlformats.org/officeDocument/2006/relationships/image" Target="../media/image109.pn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102.jpeg"/><Relationship Id="rId9" Type="http://schemas.openxmlformats.org/officeDocument/2006/relationships/image" Target="../media/image107.png"/></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4F048CC-17C9-B246-BF2A-29E51AD1C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20" name="Rectangle">
            <a:extLst>
              <a:ext uri="{FF2B5EF4-FFF2-40B4-BE49-F238E27FC236}">
                <a16:creationId xmlns:a16="http://schemas.microsoft.com/office/drawing/2014/main" id="{C3CDF984-1C69-1F45-B391-9A023DD8F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477047" cy="6858000"/>
          </a:xfrm>
          <a:prstGeom prst="rect">
            <a:avLst/>
          </a:prstGeom>
          <a:gradFill flip="none" rotWithShape="1">
            <a:gsLst>
              <a:gs pos="32000">
                <a:schemeClr val="bg1">
                  <a:alpha val="59776"/>
                </a:schemeClr>
              </a:gs>
              <a:gs pos="99000">
                <a:schemeClr val="bg1">
                  <a:alpha val="63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22" name="Cross 21">
            <a:extLst>
              <a:ext uri="{FF2B5EF4-FFF2-40B4-BE49-F238E27FC236}">
                <a16:creationId xmlns:a16="http://schemas.microsoft.com/office/drawing/2014/main" id="{B6ADAAA2-0742-D744-ACFF-7206E2A7A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9614" y="5618903"/>
            <a:ext cx="524933" cy="524933"/>
          </a:xfrm>
          <a:prstGeom prst="plus">
            <a:avLst>
              <a:gd name="adj" fmla="val 3951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4" name="Rectangle 23">
            <a:extLst>
              <a:ext uri="{FF2B5EF4-FFF2-40B4-BE49-F238E27FC236}">
                <a16:creationId xmlns:a16="http://schemas.microsoft.com/office/drawing/2014/main" id="{C53E2C7F-F4FF-A94D-ACAE-82823EC88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81559" y="976630"/>
            <a:ext cx="1336774" cy="120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a:extLst>
              <a:ext uri="{FF2B5EF4-FFF2-40B4-BE49-F238E27FC236}">
                <a16:creationId xmlns:a16="http://schemas.microsoft.com/office/drawing/2014/main" id="{EA962701-E79A-7E82-6902-79162048EC50}"/>
              </a:ext>
            </a:extLst>
          </p:cNvPr>
          <p:cNvSpPr>
            <a:spLocks noGrp="1"/>
          </p:cNvSpPr>
          <p:nvPr>
            <p:ph type="ctrTitle"/>
          </p:nvPr>
        </p:nvSpPr>
        <p:spPr>
          <a:xfrm>
            <a:off x="680144" y="957099"/>
            <a:ext cx="3882844" cy="2722164"/>
          </a:xfrm>
        </p:spPr>
        <p:txBody>
          <a:bodyPr>
            <a:normAutofit/>
          </a:bodyPr>
          <a:lstStyle/>
          <a:p>
            <a:pPr>
              <a:lnSpc>
                <a:spcPct val="90000"/>
              </a:lnSpc>
            </a:pPr>
            <a:r>
              <a:rPr lang="en-US" sz="8800" cap="small" dirty="0"/>
              <a:t>R   </a:t>
            </a:r>
            <a:r>
              <a:rPr lang="en-US" sz="6000" cap="small" dirty="0"/>
              <a:t> </a:t>
            </a:r>
            <a:r>
              <a:rPr lang="en-US" sz="8800" cap="small" dirty="0" err="1"/>
              <a:t>bius</a:t>
            </a:r>
            <a:endParaRPr lang="en-US" sz="7200" cap="small" dirty="0"/>
          </a:p>
        </p:txBody>
      </p:sp>
      <p:sp>
        <p:nvSpPr>
          <p:cNvPr id="3" name="Subtitle 2">
            <a:extLst>
              <a:ext uri="{FF2B5EF4-FFF2-40B4-BE49-F238E27FC236}">
                <a16:creationId xmlns:a16="http://schemas.microsoft.com/office/drawing/2014/main" id="{B789FCFA-DB8A-2DD7-00A0-6C195ACD3017}"/>
              </a:ext>
            </a:extLst>
          </p:cNvPr>
          <p:cNvSpPr>
            <a:spLocks noGrp="1"/>
          </p:cNvSpPr>
          <p:nvPr>
            <p:ph type="subTitle" idx="1"/>
          </p:nvPr>
        </p:nvSpPr>
        <p:spPr>
          <a:xfrm>
            <a:off x="731659" y="3894104"/>
            <a:ext cx="4420993" cy="882904"/>
          </a:xfrm>
        </p:spPr>
        <p:txBody>
          <a:bodyPr>
            <a:noAutofit/>
          </a:bodyPr>
          <a:lstStyle/>
          <a:p>
            <a:r>
              <a:rPr lang="en-US" sz="2700" dirty="0"/>
              <a:t>Seamless Multi-Platform</a:t>
            </a:r>
            <a:br>
              <a:rPr lang="en-US" sz="2700" dirty="0"/>
            </a:br>
            <a:r>
              <a:rPr lang="en-US" sz="2700" dirty="0"/>
              <a:t>App Development in Rust</a:t>
            </a:r>
          </a:p>
        </p:txBody>
      </p:sp>
      <p:sp>
        <p:nvSpPr>
          <p:cNvPr id="5" name="Subtitle 2">
            <a:extLst>
              <a:ext uri="{FF2B5EF4-FFF2-40B4-BE49-F238E27FC236}">
                <a16:creationId xmlns:a16="http://schemas.microsoft.com/office/drawing/2014/main" id="{39EA4369-74F0-8FE6-835C-F82853FD63DE}"/>
              </a:ext>
            </a:extLst>
          </p:cNvPr>
          <p:cNvSpPr txBox="1">
            <a:spLocks/>
          </p:cNvSpPr>
          <p:nvPr/>
        </p:nvSpPr>
        <p:spPr>
          <a:xfrm>
            <a:off x="731653" y="5213685"/>
            <a:ext cx="4155014" cy="14386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System Font Regular"/>
              <a:buNone/>
              <a:defRPr sz="2400" b="0" i="0" kern="1200">
                <a:solidFill>
                  <a:schemeClr val="tx1"/>
                </a:solidFill>
                <a:latin typeface="+mn-lt"/>
                <a:ea typeface="+mn-ea"/>
                <a:cs typeface="+mn-cs"/>
              </a:defRPr>
            </a:lvl1pPr>
            <a:lvl2pPr marL="457200" indent="0" algn="ctr" defTabSz="914400" rtl="0" eaLnBrk="1" latinLnBrk="0" hangingPunct="1">
              <a:lnSpc>
                <a:spcPct val="100000"/>
              </a:lnSpc>
              <a:spcBef>
                <a:spcPts val="500"/>
              </a:spcBef>
              <a:buFont typeface="System Font Regular"/>
              <a:buNone/>
              <a:defRPr sz="2000" b="0" i="0" kern="1200">
                <a:solidFill>
                  <a:schemeClr val="tx1"/>
                </a:solidFill>
                <a:latin typeface="+mn-lt"/>
                <a:ea typeface="+mn-ea"/>
                <a:cs typeface="+mn-cs"/>
              </a:defRPr>
            </a:lvl2pPr>
            <a:lvl3pPr marL="914400" indent="0" algn="ctr" defTabSz="914400" rtl="0" eaLnBrk="1" latinLnBrk="0" hangingPunct="1">
              <a:lnSpc>
                <a:spcPct val="100000"/>
              </a:lnSpc>
              <a:spcBef>
                <a:spcPts val="500"/>
              </a:spcBef>
              <a:buFont typeface="System Font Regular"/>
              <a:buNone/>
              <a:defRPr sz="1800" b="0" i="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Font typeface="System Font Regular"/>
              <a:buNone/>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a:t>Kevin Boos</a:t>
            </a:r>
            <a:br>
              <a:rPr lang="en-US" sz="2800" dirty="0"/>
            </a:br>
            <a:r>
              <a:rPr lang="en-US" dirty="0"/>
              <a:t>Principal Architect, Futurewei</a:t>
            </a:r>
          </a:p>
        </p:txBody>
      </p:sp>
      <p:sp>
        <p:nvSpPr>
          <p:cNvPr id="15" name="TextBox 14">
            <a:extLst>
              <a:ext uri="{FF2B5EF4-FFF2-40B4-BE49-F238E27FC236}">
                <a16:creationId xmlns:a16="http://schemas.microsoft.com/office/drawing/2014/main" id="{9A3D23B6-989E-0FBB-FD25-423D4A459377}"/>
              </a:ext>
            </a:extLst>
          </p:cNvPr>
          <p:cNvSpPr txBox="1"/>
          <p:nvPr/>
        </p:nvSpPr>
        <p:spPr>
          <a:xfrm>
            <a:off x="9211916" y="5793174"/>
            <a:ext cx="2379297" cy="523220"/>
          </a:xfrm>
          <a:prstGeom prst="rect">
            <a:avLst/>
          </a:prstGeom>
          <a:noFill/>
          <a:effectLst>
            <a:outerShdw blurRad="358884" dist="38100" dir="2700000" algn="tl" rotWithShape="0">
              <a:prstClr val="black">
                <a:alpha val="40000"/>
              </a:prstClr>
            </a:outerShdw>
            <a:softEdge rad="517557"/>
          </a:effectLst>
        </p:spPr>
        <p:txBody>
          <a:bodyPr wrap="square" rtlCol="0">
            <a:spAutoFit/>
          </a:bodyPr>
          <a:lstStyle/>
          <a:p>
            <a:r>
              <a:rPr lang="en-US" sz="2800" dirty="0">
                <a:solidFill>
                  <a:schemeClr val="bg1">
                    <a:lumMod val="65000"/>
                    <a:lumOff val="35000"/>
                  </a:schemeClr>
                </a:solidFill>
                <a:latin typeface="Seaford" pitchFamily="2" charset="0"/>
              </a:rPr>
              <a:t>May 8</a:t>
            </a:r>
            <a:r>
              <a:rPr lang="en-US" sz="2800" baseline="30000" dirty="0">
                <a:solidFill>
                  <a:schemeClr val="bg1">
                    <a:lumMod val="65000"/>
                    <a:lumOff val="35000"/>
                  </a:schemeClr>
                </a:solidFill>
                <a:latin typeface="Seaford" pitchFamily="2" charset="0"/>
              </a:rPr>
              <a:t>th</a:t>
            </a:r>
            <a:r>
              <a:rPr lang="en-US" sz="2800" dirty="0">
                <a:solidFill>
                  <a:schemeClr val="bg1">
                    <a:lumMod val="65000"/>
                    <a:lumOff val="35000"/>
                  </a:schemeClr>
                </a:solidFill>
                <a:latin typeface="Seaford" pitchFamily="2" charset="0"/>
              </a:rPr>
              <a:t>, 2024</a:t>
            </a:r>
          </a:p>
        </p:txBody>
      </p:sp>
      <p:pic>
        <p:nvPicPr>
          <p:cNvPr id="1026" name="Picture 2" descr="Mobius Strip Icon 3612606">
            <a:extLst>
              <a:ext uri="{FF2B5EF4-FFF2-40B4-BE49-F238E27FC236}">
                <a16:creationId xmlns:a16="http://schemas.microsoft.com/office/drawing/2014/main" id="{C86C73DD-D68D-ECDC-E73C-F85F5BD0BD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578922" y="976630"/>
            <a:ext cx="4258277" cy="4258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ogo of a company&#10;&#10;Description automatically generated with medium confidence">
            <a:extLst>
              <a:ext uri="{FF2B5EF4-FFF2-40B4-BE49-F238E27FC236}">
                <a16:creationId xmlns:a16="http://schemas.microsoft.com/office/drawing/2014/main" id="{5BBD40A8-6AAD-8CDC-A2B1-97B65FDD515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62045" y="2604312"/>
            <a:ext cx="890256" cy="890256"/>
          </a:xfrm>
          <a:prstGeom prst="rect">
            <a:avLst/>
          </a:prstGeom>
        </p:spPr>
      </p:pic>
      <p:pic>
        <p:nvPicPr>
          <p:cNvPr id="9" name="Picture 2" descr="Mobius Strip Icon 3612606">
            <a:extLst>
              <a:ext uri="{FF2B5EF4-FFF2-40B4-BE49-F238E27FC236}">
                <a16:creationId xmlns:a16="http://schemas.microsoft.com/office/drawing/2014/main" id="{95F77C9D-E36D-BB4A-E30F-AF2F9092723A}"/>
              </a:ext>
            </a:extLst>
          </p:cNvPr>
          <p:cNvPicPr>
            <a:picLocks noChangeAspect="1" noChangeArrowheads="1"/>
          </p:cNvPicPr>
          <p:nvPr/>
        </p:nvPicPr>
        <p:blipFill>
          <a:blip r:embed="rId6" cstate="print">
            <a:lum bright="70000" contrast="-70000"/>
            <a:extLst>
              <a:ext uri="{BEBA8EAE-BF5A-486C-A8C5-ECC9F3942E4B}">
                <a14:imgProps xmlns:a14="http://schemas.microsoft.com/office/drawing/2010/main">
                  <a14:imgLayer r:embed="rId7">
                    <a14:imgEffect>
                      <a14:artisticChalkSketch/>
                    </a14:imgEffect>
                    <a14:imgEffect>
                      <a14:sharpenSoften amount="50000"/>
                    </a14:imgEffect>
                    <a14:imgEffect>
                      <a14:colorTemperature colorTemp="4700"/>
                    </a14:imgEffect>
                    <a14:imgEffect>
                      <a14:saturation sat="300000"/>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45492" y="2330538"/>
            <a:ext cx="1429522" cy="14295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09D7CC-2882-1E4E-2A4F-0439AB1D5DBB}"/>
              </a:ext>
            </a:extLst>
          </p:cNvPr>
          <p:cNvSpPr txBox="1"/>
          <p:nvPr/>
        </p:nvSpPr>
        <p:spPr>
          <a:xfrm>
            <a:off x="-1482811" y="1680519"/>
            <a:ext cx="184731" cy="369332"/>
          </a:xfrm>
          <a:prstGeom prst="rect">
            <a:avLst/>
          </a:prstGeom>
          <a:noFill/>
        </p:spPr>
        <p:txBody>
          <a:bodyPr wrap="none" rtlCol="0">
            <a:spAutoFit/>
          </a:bodyPr>
          <a:lstStyle/>
          <a:p>
            <a:endParaRPr lang="en-US"/>
          </a:p>
        </p:txBody>
      </p:sp>
      <p:sp>
        <p:nvSpPr>
          <p:cNvPr id="10" name="AutoShape 4" descr="Logo RustNL 2024">
            <a:extLst>
              <a:ext uri="{FF2B5EF4-FFF2-40B4-BE49-F238E27FC236}">
                <a16:creationId xmlns:a16="http://schemas.microsoft.com/office/drawing/2014/main" id="{D1A1F852-79A5-C269-A087-348A5D76E431}"/>
              </a:ext>
            </a:extLst>
          </p:cNvPr>
          <p:cNvSpPr>
            <a:spLocks noChangeAspect="1" noChangeArrowheads="1"/>
          </p:cNvSpPr>
          <p:nvPr/>
        </p:nvSpPr>
        <p:spPr bwMode="auto">
          <a:xfrm>
            <a:off x="5943600" y="32889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 name="Group 32">
            <a:extLst>
              <a:ext uri="{FF2B5EF4-FFF2-40B4-BE49-F238E27FC236}">
                <a16:creationId xmlns:a16="http://schemas.microsoft.com/office/drawing/2014/main" id="{D89D0686-E424-7EFB-2B93-8F990CA42854}"/>
              </a:ext>
            </a:extLst>
          </p:cNvPr>
          <p:cNvGrpSpPr/>
          <p:nvPr/>
        </p:nvGrpSpPr>
        <p:grpSpPr>
          <a:xfrm>
            <a:off x="9186288" y="4709729"/>
            <a:ext cx="2306982" cy="936432"/>
            <a:chOff x="6119987" y="3096454"/>
            <a:chExt cx="5372109" cy="2180605"/>
          </a:xfrm>
        </p:grpSpPr>
        <p:sp>
          <p:nvSpPr>
            <p:cNvPr id="14" name="Freeform 13">
              <a:extLst>
                <a:ext uri="{FF2B5EF4-FFF2-40B4-BE49-F238E27FC236}">
                  <a16:creationId xmlns:a16="http://schemas.microsoft.com/office/drawing/2014/main" id="{96F775CF-1BC2-C642-C405-AF793EFE99F1}"/>
                </a:ext>
              </a:extLst>
            </p:cNvPr>
            <p:cNvSpPr/>
            <p:nvPr/>
          </p:nvSpPr>
          <p:spPr>
            <a:xfrm>
              <a:off x="6119987" y="4220946"/>
              <a:ext cx="5372109" cy="1056113"/>
            </a:xfrm>
            <a:custGeom>
              <a:avLst/>
              <a:gdLst>
                <a:gd name="connsiteX0" fmla="*/ 10 w 5372109"/>
                <a:gd name="connsiteY0" fmla="*/ 818751 h 1056113"/>
                <a:gd name="connsiteX1" fmla="*/ 66875 w 5372109"/>
                <a:gd name="connsiteY1" fmla="*/ 818751 h 1056113"/>
                <a:gd name="connsiteX2" fmla="*/ 66875 w 5372109"/>
                <a:gd name="connsiteY2" fmla="*/ 218696 h 1056113"/>
                <a:gd name="connsiteX3" fmla="*/ 10 w 5372109"/>
                <a:gd name="connsiteY3" fmla="*/ 218696 h 1056113"/>
                <a:gd name="connsiteX4" fmla="*/ 10 w 5372109"/>
                <a:gd name="connsiteY4" fmla="*/ 0 h 1056113"/>
                <a:gd name="connsiteX5" fmla="*/ 613848 w 5372109"/>
                <a:gd name="connsiteY5" fmla="*/ 0 h 1056113"/>
                <a:gd name="connsiteX6" fmla="*/ 877300 w 5372109"/>
                <a:gd name="connsiteY6" fmla="*/ 70670 h 1056113"/>
                <a:gd name="connsiteX7" fmla="*/ 968235 w 5372109"/>
                <a:gd name="connsiteY7" fmla="*/ 300023 h 1056113"/>
                <a:gd name="connsiteX8" fmla="*/ 932126 w 5372109"/>
                <a:gd name="connsiteY8" fmla="*/ 454707 h 1056113"/>
                <a:gd name="connsiteX9" fmla="*/ 829151 w 5372109"/>
                <a:gd name="connsiteY9" fmla="*/ 545378 h 1056113"/>
                <a:gd name="connsiteX10" fmla="*/ 830485 w 5372109"/>
                <a:gd name="connsiteY10" fmla="*/ 558675 h 1056113"/>
                <a:gd name="connsiteX11" fmla="*/ 958872 w 5372109"/>
                <a:gd name="connsiteY11" fmla="*/ 716027 h 1056113"/>
                <a:gd name="connsiteX12" fmla="*/ 958872 w 5372109"/>
                <a:gd name="connsiteY12" fmla="*/ 818704 h 1056113"/>
                <a:gd name="connsiteX13" fmla="*/ 1021737 w 5372109"/>
                <a:gd name="connsiteY13" fmla="*/ 818704 h 1056113"/>
                <a:gd name="connsiteX14" fmla="*/ 1021737 w 5372109"/>
                <a:gd name="connsiteY14" fmla="*/ 1037391 h 1056113"/>
                <a:gd name="connsiteX15" fmla="*/ 597799 w 5372109"/>
                <a:gd name="connsiteY15" fmla="*/ 1037391 h 1056113"/>
                <a:gd name="connsiteX16" fmla="*/ 597799 w 5372109"/>
                <a:gd name="connsiteY16" fmla="*/ 724081 h 1056113"/>
                <a:gd name="connsiteX17" fmla="*/ 582416 w 5372109"/>
                <a:gd name="connsiteY17" fmla="*/ 645405 h 1056113"/>
                <a:gd name="connsiteX18" fmla="*/ 534267 w 5372109"/>
                <a:gd name="connsiteY18" fmla="*/ 609400 h 1056113"/>
                <a:gd name="connsiteX19" fmla="*/ 441322 w 5372109"/>
                <a:gd name="connsiteY19" fmla="*/ 600064 h 1056113"/>
                <a:gd name="connsiteX20" fmla="*/ 441322 w 5372109"/>
                <a:gd name="connsiteY20" fmla="*/ 818751 h 1056113"/>
                <a:gd name="connsiteX21" fmla="*/ 529590 w 5372109"/>
                <a:gd name="connsiteY21" fmla="*/ 818751 h 1056113"/>
                <a:gd name="connsiteX22" fmla="*/ 529590 w 5372109"/>
                <a:gd name="connsiteY22" fmla="*/ 1037438 h 1056113"/>
                <a:gd name="connsiteX23" fmla="*/ 0 w 5372109"/>
                <a:gd name="connsiteY23" fmla="*/ 1037438 h 1056113"/>
                <a:gd name="connsiteX24" fmla="*/ 513550 w 5372109"/>
                <a:gd name="connsiteY24" fmla="*/ 437383 h 1056113"/>
                <a:gd name="connsiteX25" fmla="*/ 571729 w 5372109"/>
                <a:gd name="connsiteY25" fmla="*/ 416717 h 1056113"/>
                <a:gd name="connsiteX26" fmla="*/ 591122 w 5372109"/>
                <a:gd name="connsiteY26" fmla="*/ 352040 h 1056113"/>
                <a:gd name="connsiteX27" fmla="*/ 591122 w 5372109"/>
                <a:gd name="connsiteY27" fmla="*/ 304031 h 1056113"/>
                <a:gd name="connsiteX28" fmla="*/ 571729 w 5372109"/>
                <a:gd name="connsiteY28" fmla="*/ 239353 h 1056113"/>
                <a:gd name="connsiteX29" fmla="*/ 513550 w 5372109"/>
                <a:gd name="connsiteY29" fmla="*/ 218687 h 1056113"/>
                <a:gd name="connsiteX30" fmla="*/ 441331 w 5372109"/>
                <a:gd name="connsiteY30" fmla="*/ 218687 h 1056113"/>
                <a:gd name="connsiteX31" fmla="*/ 441331 w 5372109"/>
                <a:gd name="connsiteY31" fmla="*/ 437374 h 1056113"/>
                <a:gd name="connsiteX32" fmla="*/ 1947177 w 5372109"/>
                <a:gd name="connsiteY32" fmla="*/ 818751 h 1056113"/>
                <a:gd name="connsiteX33" fmla="*/ 1947177 w 5372109"/>
                <a:gd name="connsiteY33" fmla="*/ 1037438 h 1056113"/>
                <a:gd name="connsiteX34" fmla="*/ 1580750 w 5372109"/>
                <a:gd name="connsiteY34" fmla="*/ 1037438 h 1056113"/>
                <a:gd name="connsiteX35" fmla="*/ 1580750 w 5372109"/>
                <a:gd name="connsiteY35" fmla="*/ 933423 h 1056113"/>
                <a:gd name="connsiteX36" fmla="*/ 1340025 w 5372109"/>
                <a:gd name="connsiteY36" fmla="*/ 1056100 h 1056113"/>
                <a:gd name="connsiteX37" fmla="*/ 1173528 w 5372109"/>
                <a:gd name="connsiteY37" fmla="*/ 986769 h 1056113"/>
                <a:gd name="connsiteX38" fmla="*/ 1118026 w 5372109"/>
                <a:gd name="connsiteY38" fmla="*/ 796081 h 1056113"/>
                <a:gd name="connsiteX39" fmla="*/ 1118026 w 5372109"/>
                <a:gd name="connsiteY39" fmla="*/ 514721 h 1056113"/>
                <a:gd name="connsiteX40" fmla="*/ 1059180 w 5372109"/>
                <a:gd name="connsiteY40" fmla="*/ 514721 h 1056113"/>
                <a:gd name="connsiteX41" fmla="*/ 1059180 w 5372109"/>
                <a:gd name="connsiteY41" fmla="*/ 296034 h 1056113"/>
                <a:gd name="connsiteX42" fmla="*/ 1425616 w 5372109"/>
                <a:gd name="connsiteY42" fmla="*/ 296034 h 1056113"/>
                <a:gd name="connsiteX43" fmla="*/ 1425616 w 5372109"/>
                <a:gd name="connsiteY43" fmla="*/ 733408 h 1056113"/>
                <a:gd name="connsiteX44" fmla="*/ 1445009 w 5372109"/>
                <a:gd name="connsiteY44" fmla="*/ 798085 h 1056113"/>
                <a:gd name="connsiteX45" fmla="*/ 1503188 w 5372109"/>
                <a:gd name="connsiteY45" fmla="*/ 818751 h 1056113"/>
                <a:gd name="connsiteX46" fmla="*/ 1561367 w 5372109"/>
                <a:gd name="connsiteY46" fmla="*/ 798085 h 1056113"/>
                <a:gd name="connsiteX47" fmla="*/ 1580759 w 5372109"/>
                <a:gd name="connsiteY47" fmla="*/ 733408 h 1056113"/>
                <a:gd name="connsiteX48" fmla="*/ 1580759 w 5372109"/>
                <a:gd name="connsiteY48" fmla="*/ 514721 h 1056113"/>
                <a:gd name="connsiteX49" fmla="*/ 1508541 w 5372109"/>
                <a:gd name="connsiteY49" fmla="*/ 514721 h 1056113"/>
                <a:gd name="connsiteX50" fmla="*/ 1508541 w 5372109"/>
                <a:gd name="connsiteY50" fmla="*/ 296034 h 1056113"/>
                <a:gd name="connsiteX51" fmla="*/ 1888350 w 5372109"/>
                <a:gd name="connsiteY51" fmla="*/ 296034 h 1056113"/>
                <a:gd name="connsiteX52" fmla="*/ 1888350 w 5372109"/>
                <a:gd name="connsiteY52" fmla="*/ 818751 h 1056113"/>
                <a:gd name="connsiteX53" fmla="*/ 2309594 w 5372109"/>
                <a:gd name="connsiteY53" fmla="*/ 1056110 h 1056113"/>
                <a:gd name="connsiteX54" fmla="*/ 1984620 w 5372109"/>
                <a:gd name="connsiteY54" fmla="*/ 1002773 h 1056113"/>
                <a:gd name="connsiteX55" fmla="*/ 1984620 w 5372109"/>
                <a:gd name="connsiteY55" fmla="*/ 805417 h 1056113"/>
                <a:gd name="connsiteX56" fmla="*/ 2201266 w 5372109"/>
                <a:gd name="connsiteY56" fmla="*/ 805417 h 1056113"/>
                <a:gd name="connsiteX57" fmla="*/ 2201266 w 5372109"/>
                <a:gd name="connsiteY57" fmla="*/ 818713 h 1056113"/>
                <a:gd name="connsiteX58" fmla="*/ 2282847 w 5372109"/>
                <a:gd name="connsiteY58" fmla="*/ 882716 h 1056113"/>
                <a:gd name="connsiteX59" fmla="*/ 2355066 w 5372109"/>
                <a:gd name="connsiteY59" fmla="*/ 833377 h 1056113"/>
                <a:gd name="connsiteX60" fmla="*/ 2334340 w 5372109"/>
                <a:gd name="connsiteY60" fmla="*/ 793374 h 1056113"/>
                <a:gd name="connsiteX61" fmla="*/ 2261454 w 5372109"/>
                <a:gd name="connsiteY61" fmla="*/ 770704 h 1056113"/>
                <a:gd name="connsiteX62" fmla="*/ 2194589 w 5372109"/>
                <a:gd name="connsiteY62" fmla="*/ 758699 h 1056113"/>
                <a:gd name="connsiteX63" fmla="*/ 1984629 w 5372109"/>
                <a:gd name="connsiteY63" fmla="*/ 521340 h 1056113"/>
                <a:gd name="connsiteX64" fmla="*/ 2072897 w 5372109"/>
                <a:gd name="connsiteY64" fmla="*/ 341327 h 1056113"/>
                <a:gd name="connsiteX65" fmla="*/ 2310946 w 5372109"/>
                <a:gd name="connsiteY65" fmla="*/ 277324 h 1056113"/>
                <a:gd name="connsiteX66" fmla="*/ 2593124 w 5372109"/>
                <a:gd name="connsiteY66" fmla="*/ 333358 h 1056113"/>
                <a:gd name="connsiteX67" fmla="*/ 2593124 w 5372109"/>
                <a:gd name="connsiteY67" fmla="*/ 518710 h 1056113"/>
                <a:gd name="connsiteX68" fmla="*/ 2389851 w 5372109"/>
                <a:gd name="connsiteY68" fmla="*/ 518710 h 1056113"/>
                <a:gd name="connsiteX69" fmla="*/ 2389851 w 5372109"/>
                <a:gd name="connsiteY69" fmla="*/ 505413 h 1056113"/>
                <a:gd name="connsiteX70" fmla="*/ 2371754 w 5372109"/>
                <a:gd name="connsiteY70" fmla="*/ 464745 h 1056113"/>
                <a:gd name="connsiteX71" fmla="*/ 2318928 w 5372109"/>
                <a:gd name="connsiteY71" fmla="*/ 450746 h 1056113"/>
                <a:gd name="connsiteX72" fmla="*/ 2252063 w 5372109"/>
                <a:gd name="connsiteY72" fmla="*/ 493418 h 1056113"/>
                <a:gd name="connsiteX73" fmla="*/ 2270789 w 5372109"/>
                <a:gd name="connsiteY73" fmla="*/ 528084 h 1056113"/>
                <a:gd name="connsiteX74" fmla="*/ 2338997 w 5372109"/>
                <a:gd name="connsiteY74" fmla="*/ 550754 h 1056113"/>
                <a:gd name="connsiteX75" fmla="*/ 2415197 w 5372109"/>
                <a:gd name="connsiteY75" fmla="*/ 565418 h 1056113"/>
                <a:gd name="connsiteX76" fmla="*/ 2585038 w 5372109"/>
                <a:gd name="connsiteY76" fmla="*/ 649422 h 1056113"/>
                <a:gd name="connsiteX77" fmla="*/ 2635910 w 5372109"/>
                <a:gd name="connsiteY77" fmla="*/ 806708 h 1056113"/>
                <a:gd name="connsiteX78" fmla="*/ 2550986 w 5372109"/>
                <a:gd name="connsiteY78" fmla="*/ 992060 h 1056113"/>
                <a:gd name="connsiteX79" fmla="*/ 2309594 w 5372109"/>
                <a:gd name="connsiteY79" fmla="*/ 1056100 h 1056113"/>
                <a:gd name="connsiteX80" fmla="*/ 3009024 w 5372109"/>
                <a:gd name="connsiteY80" fmla="*/ 1056110 h 1056113"/>
                <a:gd name="connsiteX81" fmla="*/ 2795721 w 5372109"/>
                <a:gd name="connsiteY81" fmla="*/ 987434 h 1056113"/>
                <a:gd name="connsiteX82" fmla="*/ 2724169 w 5372109"/>
                <a:gd name="connsiteY82" fmla="*/ 756078 h 1056113"/>
                <a:gd name="connsiteX83" fmla="*/ 2724169 w 5372109"/>
                <a:gd name="connsiteY83" fmla="*/ 514721 h 1056113"/>
                <a:gd name="connsiteX84" fmla="*/ 2665324 w 5372109"/>
                <a:gd name="connsiteY84" fmla="*/ 514721 h 1056113"/>
                <a:gd name="connsiteX85" fmla="*/ 2665324 w 5372109"/>
                <a:gd name="connsiteY85" fmla="*/ 296034 h 1056113"/>
                <a:gd name="connsiteX86" fmla="*/ 2741524 w 5372109"/>
                <a:gd name="connsiteY86" fmla="*/ 270030 h 1056113"/>
                <a:gd name="connsiteX87" fmla="*/ 2766927 w 5372109"/>
                <a:gd name="connsiteY87" fmla="*/ 198685 h 1056113"/>
                <a:gd name="connsiteX88" fmla="*/ 2766927 w 5372109"/>
                <a:gd name="connsiteY88" fmla="*/ 138681 h 1056113"/>
                <a:gd name="connsiteX89" fmla="*/ 3050486 w 5372109"/>
                <a:gd name="connsiteY89" fmla="*/ 138681 h 1056113"/>
                <a:gd name="connsiteX90" fmla="*/ 3050486 w 5372109"/>
                <a:gd name="connsiteY90" fmla="*/ 296034 h 1056113"/>
                <a:gd name="connsiteX91" fmla="*/ 3231023 w 5372109"/>
                <a:gd name="connsiteY91" fmla="*/ 296034 h 1056113"/>
                <a:gd name="connsiteX92" fmla="*/ 3231023 w 5372109"/>
                <a:gd name="connsiteY92" fmla="*/ 514721 h 1056113"/>
                <a:gd name="connsiteX93" fmla="*/ 3050486 w 5372109"/>
                <a:gd name="connsiteY93" fmla="*/ 514721 h 1056113"/>
                <a:gd name="connsiteX94" fmla="*/ 3050486 w 5372109"/>
                <a:gd name="connsiteY94" fmla="*/ 733408 h 1056113"/>
                <a:gd name="connsiteX95" fmla="*/ 3069879 w 5372109"/>
                <a:gd name="connsiteY95" fmla="*/ 798085 h 1056113"/>
                <a:gd name="connsiteX96" fmla="*/ 3128058 w 5372109"/>
                <a:gd name="connsiteY96" fmla="*/ 818751 h 1056113"/>
                <a:gd name="connsiteX97" fmla="*/ 3239053 w 5372109"/>
                <a:gd name="connsiteY97" fmla="*/ 806708 h 1056113"/>
                <a:gd name="connsiteX98" fmla="*/ 3239053 w 5372109"/>
                <a:gd name="connsiteY98" fmla="*/ 1016059 h 1056113"/>
                <a:gd name="connsiteX99" fmla="*/ 3138088 w 5372109"/>
                <a:gd name="connsiteY99" fmla="*/ 1043393 h 1056113"/>
                <a:gd name="connsiteX100" fmla="*/ 3009024 w 5372109"/>
                <a:gd name="connsiteY100" fmla="*/ 1056100 h 1056113"/>
                <a:gd name="connsiteX101" fmla="*/ 4054869 w 5372109"/>
                <a:gd name="connsiteY101" fmla="*/ 0 h 1056113"/>
                <a:gd name="connsiteX102" fmla="*/ 4493514 w 5372109"/>
                <a:gd name="connsiteY102" fmla="*/ 0 h 1056113"/>
                <a:gd name="connsiteX103" fmla="*/ 4493514 w 5372109"/>
                <a:gd name="connsiteY103" fmla="*/ 218687 h 1056113"/>
                <a:gd name="connsiteX104" fmla="*/ 4426649 w 5372109"/>
                <a:gd name="connsiteY104" fmla="*/ 218687 h 1056113"/>
                <a:gd name="connsiteX105" fmla="*/ 4426649 w 5372109"/>
                <a:gd name="connsiteY105" fmla="*/ 1037438 h 1056113"/>
                <a:gd name="connsiteX106" fmla="*/ 4050811 w 5372109"/>
                <a:gd name="connsiteY106" fmla="*/ 1037438 h 1056113"/>
                <a:gd name="connsiteX107" fmla="*/ 3658972 w 5372109"/>
                <a:gd name="connsiteY107" fmla="*/ 436044 h 1056113"/>
                <a:gd name="connsiteX108" fmla="*/ 3658972 w 5372109"/>
                <a:gd name="connsiteY108" fmla="*/ 818789 h 1056113"/>
                <a:gd name="connsiteX109" fmla="*/ 3723161 w 5372109"/>
                <a:gd name="connsiteY109" fmla="*/ 818789 h 1056113"/>
                <a:gd name="connsiteX110" fmla="*/ 3723161 w 5372109"/>
                <a:gd name="connsiteY110" fmla="*/ 1037476 h 1056113"/>
                <a:gd name="connsiteX111" fmla="*/ 3284515 w 5372109"/>
                <a:gd name="connsiteY111" fmla="*/ 1037476 h 1056113"/>
                <a:gd name="connsiteX112" fmla="*/ 3284515 w 5372109"/>
                <a:gd name="connsiteY112" fmla="*/ 818751 h 1056113"/>
                <a:gd name="connsiteX113" fmla="*/ 3351381 w 5372109"/>
                <a:gd name="connsiteY113" fmla="*/ 818751 h 1056113"/>
                <a:gd name="connsiteX114" fmla="*/ 3351381 w 5372109"/>
                <a:gd name="connsiteY114" fmla="*/ 218696 h 1056113"/>
                <a:gd name="connsiteX115" fmla="*/ 3284515 w 5372109"/>
                <a:gd name="connsiteY115" fmla="*/ 218696 h 1056113"/>
                <a:gd name="connsiteX116" fmla="*/ 3284515 w 5372109"/>
                <a:gd name="connsiteY116" fmla="*/ 0 h 1056113"/>
                <a:gd name="connsiteX117" fmla="*/ 3767299 w 5372109"/>
                <a:gd name="connsiteY117" fmla="*/ 0 h 1056113"/>
                <a:gd name="connsiteX118" fmla="*/ 4119020 w 5372109"/>
                <a:gd name="connsiteY118" fmla="*/ 534703 h 1056113"/>
                <a:gd name="connsiteX119" fmla="*/ 4119020 w 5372109"/>
                <a:gd name="connsiteY119" fmla="*/ 218668 h 1056113"/>
                <a:gd name="connsiteX120" fmla="*/ 4054831 w 5372109"/>
                <a:gd name="connsiteY120" fmla="*/ 218668 h 1056113"/>
                <a:gd name="connsiteX121" fmla="*/ 4544292 w 5372109"/>
                <a:gd name="connsiteY121" fmla="*/ 1037438 h 1056113"/>
                <a:gd name="connsiteX122" fmla="*/ 4544292 w 5372109"/>
                <a:gd name="connsiteY122" fmla="*/ 818751 h 1056113"/>
                <a:gd name="connsiteX123" fmla="*/ 4611157 w 5372109"/>
                <a:gd name="connsiteY123" fmla="*/ 818751 h 1056113"/>
                <a:gd name="connsiteX124" fmla="*/ 4611157 w 5372109"/>
                <a:gd name="connsiteY124" fmla="*/ 218696 h 1056113"/>
                <a:gd name="connsiteX125" fmla="*/ 4544292 w 5372109"/>
                <a:gd name="connsiteY125" fmla="*/ 218696 h 1056113"/>
                <a:gd name="connsiteX126" fmla="*/ 4544292 w 5372109"/>
                <a:gd name="connsiteY126" fmla="*/ 0 h 1056113"/>
                <a:gd name="connsiteX127" fmla="*/ 5108649 w 5372109"/>
                <a:gd name="connsiteY127" fmla="*/ 0 h 1056113"/>
                <a:gd name="connsiteX128" fmla="*/ 5108649 w 5372109"/>
                <a:gd name="connsiteY128" fmla="*/ 218687 h 1056113"/>
                <a:gd name="connsiteX129" fmla="*/ 4985614 w 5372109"/>
                <a:gd name="connsiteY129" fmla="*/ 218687 h 1056113"/>
                <a:gd name="connsiteX130" fmla="*/ 4985614 w 5372109"/>
                <a:gd name="connsiteY130" fmla="*/ 818742 h 1056113"/>
                <a:gd name="connsiteX131" fmla="*/ 5105981 w 5372109"/>
                <a:gd name="connsiteY131" fmla="*/ 818742 h 1056113"/>
                <a:gd name="connsiteX132" fmla="*/ 5105981 w 5372109"/>
                <a:gd name="connsiteY132" fmla="*/ 696073 h 1056113"/>
                <a:gd name="connsiteX133" fmla="*/ 5372110 w 5372109"/>
                <a:gd name="connsiteY133" fmla="*/ 696073 h 1056113"/>
                <a:gd name="connsiteX134" fmla="*/ 5372110 w 5372109"/>
                <a:gd name="connsiteY134" fmla="*/ 1037438 h 105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5372109" h="1056113">
                  <a:moveTo>
                    <a:pt x="10" y="818751"/>
                  </a:moveTo>
                  <a:lnTo>
                    <a:pt x="66875" y="818751"/>
                  </a:lnTo>
                  <a:lnTo>
                    <a:pt x="66875" y="218696"/>
                  </a:lnTo>
                  <a:lnTo>
                    <a:pt x="10" y="218696"/>
                  </a:lnTo>
                  <a:lnTo>
                    <a:pt x="10" y="0"/>
                  </a:lnTo>
                  <a:lnTo>
                    <a:pt x="613848" y="0"/>
                  </a:lnTo>
                  <a:cubicBezTo>
                    <a:pt x="728860" y="0"/>
                    <a:pt x="816676" y="23553"/>
                    <a:pt x="877300" y="70670"/>
                  </a:cubicBezTo>
                  <a:cubicBezTo>
                    <a:pt x="937924" y="117787"/>
                    <a:pt x="968235" y="194231"/>
                    <a:pt x="968235" y="300023"/>
                  </a:cubicBezTo>
                  <a:cubicBezTo>
                    <a:pt x="969616" y="353806"/>
                    <a:pt x="957186" y="407058"/>
                    <a:pt x="932126" y="454707"/>
                  </a:cubicBezTo>
                  <a:cubicBezTo>
                    <a:pt x="910089" y="496476"/>
                    <a:pt x="873450" y="528739"/>
                    <a:pt x="829151" y="545378"/>
                  </a:cubicBezTo>
                  <a:lnTo>
                    <a:pt x="830485" y="558675"/>
                  </a:lnTo>
                  <a:cubicBezTo>
                    <a:pt x="916076" y="572009"/>
                    <a:pt x="958872" y="624463"/>
                    <a:pt x="958872" y="716027"/>
                  </a:cubicBezTo>
                  <a:lnTo>
                    <a:pt x="958872" y="818704"/>
                  </a:lnTo>
                  <a:lnTo>
                    <a:pt x="1021737" y="818704"/>
                  </a:lnTo>
                  <a:lnTo>
                    <a:pt x="1021737" y="1037391"/>
                  </a:lnTo>
                  <a:lnTo>
                    <a:pt x="597799" y="1037391"/>
                  </a:lnTo>
                  <a:lnTo>
                    <a:pt x="597799" y="724081"/>
                  </a:lnTo>
                  <a:cubicBezTo>
                    <a:pt x="597799" y="689406"/>
                    <a:pt x="592671" y="663184"/>
                    <a:pt x="582416" y="645405"/>
                  </a:cubicBezTo>
                  <a:cubicBezTo>
                    <a:pt x="571896" y="627417"/>
                    <a:pt x="554531" y="614434"/>
                    <a:pt x="534267" y="609400"/>
                  </a:cubicBezTo>
                  <a:cubicBezTo>
                    <a:pt x="503831" y="602230"/>
                    <a:pt x="472580" y="599095"/>
                    <a:pt x="441322" y="600064"/>
                  </a:cubicBezTo>
                  <a:lnTo>
                    <a:pt x="441322" y="818751"/>
                  </a:lnTo>
                  <a:lnTo>
                    <a:pt x="529590" y="818751"/>
                  </a:lnTo>
                  <a:lnTo>
                    <a:pt x="529590" y="1037438"/>
                  </a:lnTo>
                  <a:lnTo>
                    <a:pt x="0" y="1037438"/>
                  </a:lnTo>
                  <a:close/>
                  <a:moveTo>
                    <a:pt x="513550" y="437383"/>
                  </a:moveTo>
                  <a:cubicBezTo>
                    <a:pt x="539407" y="437383"/>
                    <a:pt x="558800" y="430498"/>
                    <a:pt x="571729" y="416717"/>
                  </a:cubicBezTo>
                  <a:cubicBezTo>
                    <a:pt x="584657" y="402936"/>
                    <a:pt x="591122" y="381377"/>
                    <a:pt x="591122" y="352040"/>
                  </a:cubicBezTo>
                  <a:lnTo>
                    <a:pt x="591122" y="304031"/>
                  </a:lnTo>
                  <a:cubicBezTo>
                    <a:pt x="591122" y="274693"/>
                    <a:pt x="584657" y="253134"/>
                    <a:pt x="571729" y="239353"/>
                  </a:cubicBezTo>
                  <a:cubicBezTo>
                    <a:pt x="558800" y="225573"/>
                    <a:pt x="539407" y="218677"/>
                    <a:pt x="513550" y="218687"/>
                  </a:cubicBezTo>
                  <a:lnTo>
                    <a:pt x="441331" y="218687"/>
                  </a:lnTo>
                  <a:lnTo>
                    <a:pt x="441331" y="437374"/>
                  </a:lnTo>
                  <a:close/>
                  <a:moveTo>
                    <a:pt x="1947177" y="818751"/>
                  </a:moveTo>
                  <a:lnTo>
                    <a:pt x="1947177" y="1037438"/>
                  </a:lnTo>
                  <a:lnTo>
                    <a:pt x="1580750" y="1037438"/>
                  </a:lnTo>
                  <a:lnTo>
                    <a:pt x="1580750" y="933423"/>
                  </a:lnTo>
                  <a:cubicBezTo>
                    <a:pt x="1516561" y="1015205"/>
                    <a:pt x="1436313" y="1056100"/>
                    <a:pt x="1340025" y="1056100"/>
                  </a:cubicBezTo>
                  <a:cubicBezTo>
                    <a:pt x="1266025" y="1056100"/>
                    <a:pt x="1210532" y="1032993"/>
                    <a:pt x="1173528" y="986769"/>
                  </a:cubicBezTo>
                  <a:cubicBezTo>
                    <a:pt x="1136523" y="940546"/>
                    <a:pt x="1118026" y="876989"/>
                    <a:pt x="1118026" y="796081"/>
                  </a:cubicBezTo>
                  <a:lnTo>
                    <a:pt x="1118026" y="514721"/>
                  </a:lnTo>
                  <a:lnTo>
                    <a:pt x="1059180" y="514721"/>
                  </a:lnTo>
                  <a:lnTo>
                    <a:pt x="1059180" y="296034"/>
                  </a:lnTo>
                  <a:lnTo>
                    <a:pt x="1425616" y="296034"/>
                  </a:lnTo>
                  <a:lnTo>
                    <a:pt x="1425616" y="733408"/>
                  </a:lnTo>
                  <a:cubicBezTo>
                    <a:pt x="1425616" y="762745"/>
                    <a:pt x="1432084" y="784304"/>
                    <a:pt x="1445009" y="798085"/>
                  </a:cubicBezTo>
                  <a:cubicBezTo>
                    <a:pt x="1457935" y="811865"/>
                    <a:pt x="1477328" y="818761"/>
                    <a:pt x="1503188" y="818751"/>
                  </a:cubicBezTo>
                  <a:cubicBezTo>
                    <a:pt x="1529048" y="818751"/>
                    <a:pt x="1548441" y="811865"/>
                    <a:pt x="1561367" y="798085"/>
                  </a:cubicBezTo>
                  <a:cubicBezTo>
                    <a:pt x="1574292" y="784304"/>
                    <a:pt x="1580759" y="762745"/>
                    <a:pt x="1580759" y="733408"/>
                  </a:cubicBezTo>
                  <a:lnTo>
                    <a:pt x="1580759" y="514721"/>
                  </a:lnTo>
                  <a:lnTo>
                    <a:pt x="1508541" y="514721"/>
                  </a:lnTo>
                  <a:lnTo>
                    <a:pt x="1508541" y="296034"/>
                  </a:lnTo>
                  <a:lnTo>
                    <a:pt x="1888350" y="296034"/>
                  </a:lnTo>
                  <a:lnTo>
                    <a:pt x="1888350" y="818751"/>
                  </a:lnTo>
                  <a:close/>
                  <a:moveTo>
                    <a:pt x="2309594" y="1056110"/>
                  </a:moveTo>
                  <a:cubicBezTo>
                    <a:pt x="2199056" y="1056404"/>
                    <a:pt x="2089233" y="1038378"/>
                    <a:pt x="1984620" y="1002773"/>
                  </a:cubicBezTo>
                  <a:lnTo>
                    <a:pt x="1984620" y="805417"/>
                  </a:lnTo>
                  <a:lnTo>
                    <a:pt x="2201266" y="805417"/>
                  </a:lnTo>
                  <a:lnTo>
                    <a:pt x="2201266" y="818713"/>
                  </a:lnTo>
                  <a:cubicBezTo>
                    <a:pt x="2201266" y="861385"/>
                    <a:pt x="2228460" y="882716"/>
                    <a:pt x="2282847" y="882716"/>
                  </a:cubicBezTo>
                  <a:cubicBezTo>
                    <a:pt x="2330996" y="882716"/>
                    <a:pt x="2355066" y="866267"/>
                    <a:pt x="2355066" y="833377"/>
                  </a:cubicBezTo>
                  <a:cubicBezTo>
                    <a:pt x="2355942" y="817279"/>
                    <a:pt x="2348017" y="801969"/>
                    <a:pt x="2334340" y="793374"/>
                  </a:cubicBezTo>
                  <a:cubicBezTo>
                    <a:pt x="2320519" y="784513"/>
                    <a:pt x="2296230" y="776953"/>
                    <a:pt x="2261454" y="770704"/>
                  </a:cubicBezTo>
                  <a:lnTo>
                    <a:pt x="2194589" y="758699"/>
                  </a:lnTo>
                  <a:cubicBezTo>
                    <a:pt x="2054619" y="733806"/>
                    <a:pt x="1984629" y="654693"/>
                    <a:pt x="1984629" y="521340"/>
                  </a:cubicBezTo>
                  <a:cubicBezTo>
                    <a:pt x="1984629" y="444003"/>
                    <a:pt x="2014052" y="383999"/>
                    <a:pt x="2072897" y="341327"/>
                  </a:cubicBezTo>
                  <a:cubicBezTo>
                    <a:pt x="2131743" y="298655"/>
                    <a:pt x="2211095" y="277324"/>
                    <a:pt x="2310946" y="277324"/>
                  </a:cubicBezTo>
                  <a:cubicBezTo>
                    <a:pt x="2422389" y="277324"/>
                    <a:pt x="2516448" y="296005"/>
                    <a:pt x="2593124" y="333358"/>
                  </a:cubicBezTo>
                  <a:lnTo>
                    <a:pt x="2593124" y="518710"/>
                  </a:lnTo>
                  <a:lnTo>
                    <a:pt x="2389851" y="518710"/>
                  </a:lnTo>
                  <a:lnTo>
                    <a:pt x="2389851" y="505413"/>
                  </a:lnTo>
                  <a:cubicBezTo>
                    <a:pt x="2390785" y="489733"/>
                    <a:pt x="2384041" y="474575"/>
                    <a:pt x="2371754" y="464745"/>
                  </a:cubicBezTo>
                  <a:cubicBezTo>
                    <a:pt x="2356180" y="454393"/>
                    <a:pt x="2337607" y="449474"/>
                    <a:pt x="2318928" y="450746"/>
                  </a:cubicBezTo>
                  <a:cubicBezTo>
                    <a:pt x="2274351" y="450746"/>
                    <a:pt x="2252063" y="464973"/>
                    <a:pt x="2252063" y="493418"/>
                  </a:cubicBezTo>
                  <a:cubicBezTo>
                    <a:pt x="2251510" y="507512"/>
                    <a:pt x="2258682" y="520789"/>
                    <a:pt x="2270789" y="528084"/>
                  </a:cubicBezTo>
                  <a:cubicBezTo>
                    <a:pt x="2292172" y="539205"/>
                    <a:pt x="2315194" y="546860"/>
                    <a:pt x="2338997" y="550754"/>
                  </a:cubicBezTo>
                  <a:lnTo>
                    <a:pt x="2415197" y="565418"/>
                  </a:lnTo>
                  <a:cubicBezTo>
                    <a:pt x="2494569" y="580528"/>
                    <a:pt x="2551186" y="608536"/>
                    <a:pt x="2585038" y="649422"/>
                  </a:cubicBezTo>
                  <a:cubicBezTo>
                    <a:pt x="2618889" y="690308"/>
                    <a:pt x="2635844" y="742743"/>
                    <a:pt x="2635910" y="806708"/>
                  </a:cubicBezTo>
                  <a:cubicBezTo>
                    <a:pt x="2635910" y="887607"/>
                    <a:pt x="2607602" y="949388"/>
                    <a:pt x="2550986" y="992060"/>
                  </a:cubicBezTo>
                  <a:cubicBezTo>
                    <a:pt x="2494369" y="1034731"/>
                    <a:pt x="2413902" y="1056072"/>
                    <a:pt x="2309594" y="1056100"/>
                  </a:cubicBezTo>
                  <a:close/>
                  <a:moveTo>
                    <a:pt x="3009024" y="1056110"/>
                  </a:moveTo>
                  <a:cubicBezTo>
                    <a:pt x="2914517" y="1056110"/>
                    <a:pt x="2843413" y="1033221"/>
                    <a:pt x="2795721" y="987434"/>
                  </a:cubicBezTo>
                  <a:cubicBezTo>
                    <a:pt x="2748029" y="941647"/>
                    <a:pt x="2724179" y="864528"/>
                    <a:pt x="2724169" y="756078"/>
                  </a:cubicBezTo>
                  <a:lnTo>
                    <a:pt x="2724169" y="514721"/>
                  </a:lnTo>
                  <a:lnTo>
                    <a:pt x="2665324" y="514721"/>
                  </a:lnTo>
                  <a:lnTo>
                    <a:pt x="2665324" y="296034"/>
                  </a:lnTo>
                  <a:cubicBezTo>
                    <a:pt x="2699204" y="296034"/>
                    <a:pt x="2724598" y="287363"/>
                    <a:pt x="2741524" y="270030"/>
                  </a:cubicBezTo>
                  <a:cubicBezTo>
                    <a:pt x="2759250" y="250608"/>
                    <a:pt x="2768403" y="224898"/>
                    <a:pt x="2766927" y="198685"/>
                  </a:cubicBezTo>
                  <a:lnTo>
                    <a:pt x="2766927" y="138681"/>
                  </a:lnTo>
                  <a:lnTo>
                    <a:pt x="3050486" y="138681"/>
                  </a:lnTo>
                  <a:lnTo>
                    <a:pt x="3050486" y="296034"/>
                  </a:lnTo>
                  <a:lnTo>
                    <a:pt x="3231023" y="296034"/>
                  </a:lnTo>
                  <a:lnTo>
                    <a:pt x="3231023" y="514721"/>
                  </a:lnTo>
                  <a:lnTo>
                    <a:pt x="3050486" y="514721"/>
                  </a:lnTo>
                  <a:lnTo>
                    <a:pt x="3050486" y="733408"/>
                  </a:lnTo>
                  <a:cubicBezTo>
                    <a:pt x="3050486" y="762745"/>
                    <a:pt x="3056954" y="784304"/>
                    <a:pt x="3069879" y="798085"/>
                  </a:cubicBezTo>
                  <a:cubicBezTo>
                    <a:pt x="3082805" y="811865"/>
                    <a:pt x="3102197" y="818761"/>
                    <a:pt x="3128058" y="818751"/>
                  </a:cubicBezTo>
                  <a:cubicBezTo>
                    <a:pt x="3165358" y="818371"/>
                    <a:pt x="3202543" y="814344"/>
                    <a:pt x="3239053" y="806708"/>
                  </a:cubicBezTo>
                  <a:lnTo>
                    <a:pt x="3239053" y="1016059"/>
                  </a:lnTo>
                  <a:cubicBezTo>
                    <a:pt x="3206239" y="1028007"/>
                    <a:pt x="3172454" y="1037153"/>
                    <a:pt x="3138088" y="1043393"/>
                  </a:cubicBezTo>
                  <a:cubicBezTo>
                    <a:pt x="3095597" y="1051865"/>
                    <a:pt x="3052363" y="1056119"/>
                    <a:pt x="3009024" y="1056100"/>
                  </a:cubicBezTo>
                  <a:close/>
                  <a:moveTo>
                    <a:pt x="4054869" y="0"/>
                  </a:moveTo>
                  <a:lnTo>
                    <a:pt x="4493514" y="0"/>
                  </a:lnTo>
                  <a:lnTo>
                    <a:pt x="4493514" y="218687"/>
                  </a:lnTo>
                  <a:lnTo>
                    <a:pt x="4426649" y="218687"/>
                  </a:lnTo>
                  <a:lnTo>
                    <a:pt x="4426649" y="1037438"/>
                  </a:lnTo>
                  <a:lnTo>
                    <a:pt x="4050811" y="1037438"/>
                  </a:lnTo>
                  <a:lnTo>
                    <a:pt x="3658972" y="436044"/>
                  </a:lnTo>
                  <a:lnTo>
                    <a:pt x="3658972" y="818789"/>
                  </a:lnTo>
                  <a:lnTo>
                    <a:pt x="3723161" y="818789"/>
                  </a:lnTo>
                  <a:lnTo>
                    <a:pt x="3723161" y="1037476"/>
                  </a:lnTo>
                  <a:lnTo>
                    <a:pt x="3284515" y="1037476"/>
                  </a:lnTo>
                  <a:lnTo>
                    <a:pt x="3284515" y="818751"/>
                  </a:lnTo>
                  <a:lnTo>
                    <a:pt x="3351381" y="818751"/>
                  </a:lnTo>
                  <a:lnTo>
                    <a:pt x="3351381" y="218696"/>
                  </a:lnTo>
                  <a:lnTo>
                    <a:pt x="3284515" y="218696"/>
                  </a:lnTo>
                  <a:lnTo>
                    <a:pt x="3284515" y="0"/>
                  </a:lnTo>
                  <a:lnTo>
                    <a:pt x="3767299" y="0"/>
                  </a:lnTo>
                  <a:lnTo>
                    <a:pt x="4119020" y="534703"/>
                  </a:lnTo>
                  <a:lnTo>
                    <a:pt x="4119020" y="218668"/>
                  </a:lnTo>
                  <a:lnTo>
                    <a:pt x="4054831" y="218668"/>
                  </a:lnTo>
                  <a:close/>
                  <a:moveTo>
                    <a:pt x="4544292" y="1037438"/>
                  </a:moveTo>
                  <a:lnTo>
                    <a:pt x="4544292" y="818751"/>
                  </a:lnTo>
                  <a:lnTo>
                    <a:pt x="4611157" y="818751"/>
                  </a:lnTo>
                  <a:lnTo>
                    <a:pt x="4611157" y="218696"/>
                  </a:lnTo>
                  <a:lnTo>
                    <a:pt x="4544292" y="218696"/>
                  </a:lnTo>
                  <a:lnTo>
                    <a:pt x="4544292" y="0"/>
                  </a:lnTo>
                  <a:lnTo>
                    <a:pt x="5108649" y="0"/>
                  </a:lnTo>
                  <a:lnTo>
                    <a:pt x="5108649" y="218687"/>
                  </a:lnTo>
                  <a:lnTo>
                    <a:pt x="4985614" y="218687"/>
                  </a:lnTo>
                  <a:lnTo>
                    <a:pt x="4985614" y="818742"/>
                  </a:lnTo>
                  <a:lnTo>
                    <a:pt x="5105981" y="818742"/>
                  </a:lnTo>
                  <a:lnTo>
                    <a:pt x="5105981" y="696073"/>
                  </a:lnTo>
                  <a:lnTo>
                    <a:pt x="5372110" y="696073"/>
                  </a:lnTo>
                  <a:lnTo>
                    <a:pt x="5372110" y="1037438"/>
                  </a:lnTo>
                  <a:close/>
                </a:path>
              </a:pathLst>
            </a:custGeom>
            <a:solidFill>
              <a:srgbClr val="FFA826"/>
            </a:solidFill>
            <a:ln w="9525" cap="flat">
              <a:noFill/>
              <a:prstDash val="solid"/>
              <a:miter/>
            </a:ln>
          </p:spPr>
          <p:txBody>
            <a:bodyPr rtlCol="0" anchor="ctr"/>
            <a:lstStyle/>
            <a:p>
              <a:endParaRPr lang="en-US"/>
            </a:p>
          </p:txBody>
        </p:sp>
        <p:grpSp>
          <p:nvGrpSpPr>
            <p:cNvPr id="16" name="Graphic 11">
              <a:extLst>
                <a:ext uri="{FF2B5EF4-FFF2-40B4-BE49-F238E27FC236}">
                  <a16:creationId xmlns:a16="http://schemas.microsoft.com/office/drawing/2014/main" id="{0CEF652E-454D-8CA7-E020-0216CEA2C089}"/>
                </a:ext>
              </a:extLst>
            </p:cNvPr>
            <p:cNvGrpSpPr/>
            <p:nvPr/>
          </p:nvGrpSpPr>
          <p:grpSpPr>
            <a:xfrm>
              <a:off x="7415396" y="3096454"/>
              <a:ext cx="2666994" cy="1757017"/>
              <a:chOff x="7415396" y="3096454"/>
              <a:chExt cx="2666994" cy="1757017"/>
            </a:xfrm>
          </p:grpSpPr>
          <p:sp>
            <p:nvSpPr>
              <p:cNvPr id="17" name="Freeform 16">
                <a:extLst>
                  <a:ext uri="{FF2B5EF4-FFF2-40B4-BE49-F238E27FC236}">
                    <a16:creationId xmlns:a16="http://schemas.microsoft.com/office/drawing/2014/main" id="{62268E43-123B-0EA7-FAAB-B35004F0B0EF}"/>
                  </a:ext>
                </a:extLst>
              </p:cNvPr>
              <p:cNvSpPr/>
              <p:nvPr/>
            </p:nvSpPr>
            <p:spPr>
              <a:xfrm>
                <a:off x="7994015" y="3853917"/>
                <a:ext cx="1577171" cy="668621"/>
              </a:xfrm>
              <a:custGeom>
                <a:avLst/>
                <a:gdLst>
                  <a:gd name="connsiteX0" fmla="*/ 748793 w 1577171"/>
                  <a:gd name="connsiteY0" fmla="*/ 255 h 668621"/>
                  <a:gd name="connsiteX1" fmla="*/ 263 w 1577171"/>
                  <a:gd name="connsiteY1" fmla="*/ 91926 h 668621"/>
                  <a:gd name="connsiteX2" fmla="*/ 263 w 1577171"/>
                  <a:gd name="connsiteY2" fmla="*/ 577204 h 668621"/>
                  <a:gd name="connsiteX3" fmla="*/ 748793 w 1577171"/>
                  <a:gd name="connsiteY3" fmla="*/ 668876 h 668621"/>
                  <a:gd name="connsiteX4" fmla="*/ 1577434 w 1577171"/>
                  <a:gd name="connsiteY4" fmla="*/ 551238 h 668621"/>
                  <a:gd name="connsiteX5" fmla="*/ 1577434 w 1577171"/>
                  <a:gd name="connsiteY5" fmla="*/ 117900 h 668621"/>
                  <a:gd name="connsiteX6" fmla="*/ 748793 w 1577171"/>
                  <a:gd name="connsiteY6" fmla="*/ 255 h 66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7171" h="668621">
                    <a:moveTo>
                      <a:pt x="748793" y="255"/>
                    </a:moveTo>
                    <a:cubicBezTo>
                      <a:pt x="458800" y="255"/>
                      <a:pt x="195323" y="35116"/>
                      <a:pt x="263" y="91926"/>
                    </a:cubicBezTo>
                    <a:lnTo>
                      <a:pt x="263" y="577204"/>
                    </a:lnTo>
                    <a:cubicBezTo>
                      <a:pt x="195323" y="634017"/>
                      <a:pt x="458800" y="668876"/>
                      <a:pt x="748793" y="668876"/>
                    </a:cubicBezTo>
                    <a:cubicBezTo>
                      <a:pt x="1080698" y="668876"/>
                      <a:pt x="1377842" y="623214"/>
                      <a:pt x="1577434" y="551238"/>
                    </a:cubicBezTo>
                    <a:lnTo>
                      <a:pt x="1577434" y="117900"/>
                    </a:lnTo>
                    <a:cubicBezTo>
                      <a:pt x="1377842" y="45922"/>
                      <a:pt x="1080698" y="255"/>
                      <a:pt x="748793" y="255"/>
                    </a:cubicBezTo>
                  </a:path>
                </a:pathLst>
              </a:custGeom>
              <a:solidFill>
                <a:srgbClr val="A52B00"/>
              </a:solidFill>
              <a:ln w="2395" cap="flat">
                <a:no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B1B6EE19-BAED-1E7D-AFE5-D2ADD99A20B0}"/>
                  </a:ext>
                </a:extLst>
              </p:cNvPr>
              <p:cNvSpPr/>
              <p:nvPr/>
            </p:nvSpPr>
            <p:spPr>
              <a:xfrm>
                <a:off x="9613758" y="3957473"/>
                <a:ext cx="260318" cy="706699"/>
              </a:xfrm>
              <a:custGeom>
                <a:avLst/>
                <a:gdLst>
                  <a:gd name="connsiteX0" fmla="*/ 256794 w 260318"/>
                  <a:gd name="connsiteY0" fmla="*/ 290897 h 706699"/>
                  <a:gd name="connsiteX1" fmla="*/ 222802 w 260318"/>
                  <a:gd name="connsiteY1" fmla="*/ 220483 h 706699"/>
                  <a:gd name="connsiteX2" fmla="*/ 223115 w 260318"/>
                  <a:gd name="connsiteY2" fmla="*/ 212447 h 706699"/>
                  <a:gd name="connsiteX3" fmla="*/ 433 w 260318"/>
                  <a:gd name="connsiteY3" fmla="*/ 155 h 706699"/>
                  <a:gd name="connsiteX4" fmla="*/ 433 w 260318"/>
                  <a:gd name="connsiteY4" fmla="*/ 424744 h 706699"/>
                  <a:gd name="connsiteX5" fmla="*/ 156282 w 260318"/>
                  <a:gd name="connsiteY5" fmla="*/ 333560 h 706699"/>
                  <a:gd name="connsiteX6" fmla="*/ 76750 w 260318"/>
                  <a:gd name="connsiteY6" fmla="*/ 532473 h 706699"/>
                  <a:gd name="connsiteX7" fmla="*/ 11135 w 260318"/>
                  <a:gd name="connsiteY7" fmla="*/ 706694 h 706699"/>
                  <a:gd name="connsiteX8" fmla="*/ 54713 w 260318"/>
                  <a:gd name="connsiteY8" fmla="*/ 640394 h 706699"/>
                  <a:gd name="connsiteX9" fmla="*/ 245851 w 260318"/>
                  <a:gd name="connsiteY9" fmla="*/ 357944 h 706699"/>
                  <a:gd name="connsiteX10" fmla="*/ 256794 w 260318"/>
                  <a:gd name="connsiteY10" fmla="*/ 290897 h 70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318" h="706699">
                    <a:moveTo>
                      <a:pt x="256794" y="290897"/>
                    </a:moveTo>
                    <a:lnTo>
                      <a:pt x="222802" y="220483"/>
                    </a:lnTo>
                    <a:cubicBezTo>
                      <a:pt x="222977" y="217809"/>
                      <a:pt x="223115" y="215133"/>
                      <a:pt x="223115" y="212447"/>
                    </a:cubicBezTo>
                    <a:cubicBezTo>
                      <a:pt x="223115" y="132624"/>
                      <a:pt x="140101" y="59055"/>
                      <a:pt x="433" y="155"/>
                    </a:cubicBezTo>
                    <a:lnTo>
                      <a:pt x="433" y="424744"/>
                    </a:lnTo>
                    <a:cubicBezTo>
                      <a:pt x="65602" y="397258"/>
                      <a:pt x="118471" y="366585"/>
                      <a:pt x="156282" y="333560"/>
                    </a:cubicBezTo>
                    <a:cubicBezTo>
                      <a:pt x="145155" y="378302"/>
                      <a:pt x="107094" y="468818"/>
                      <a:pt x="76750" y="532473"/>
                    </a:cubicBezTo>
                    <a:cubicBezTo>
                      <a:pt x="26878" y="623516"/>
                      <a:pt x="8819" y="702769"/>
                      <a:pt x="11135" y="706694"/>
                    </a:cubicBezTo>
                    <a:cubicBezTo>
                      <a:pt x="12611" y="709165"/>
                      <a:pt x="29624" y="682921"/>
                      <a:pt x="54713" y="640394"/>
                    </a:cubicBezTo>
                    <a:cubicBezTo>
                      <a:pt x="113101" y="557208"/>
                      <a:pt x="223737" y="398397"/>
                      <a:pt x="245851" y="357944"/>
                    </a:cubicBezTo>
                    <a:cubicBezTo>
                      <a:pt x="270899" y="312085"/>
                      <a:pt x="256794" y="290897"/>
                      <a:pt x="256794" y="290897"/>
                    </a:cubicBezTo>
                  </a:path>
                </a:pathLst>
              </a:custGeom>
              <a:solidFill>
                <a:srgbClr val="A52B00"/>
              </a:solidFill>
              <a:ln w="2395" cap="flat">
                <a:noFill/>
                <a:prstDash val="solid"/>
                <a:round/>
              </a:ln>
            </p:spPr>
            <p:txBody>
              <a:bodyPr rtlCol="0" anchor="ctr"/>
              <a:lstStyle/>
              <a:p>
                <a:endParaRPr lang="en-US"/>
              </a:p>
            </p:txBody>
          </p:sp>
          <p:sp>
            <p:nvSpPr>
              <p:cNvPr id="21" name="Freeform 20">
                <a:extLst>
                  <a:ext uri="{FF2B5EF4-FFF2-40B4-BE49-F238E27FC236}">
                    <a16:creationId xmlns:a16="http://schemas.microsoft.com/office/drawing/2014/main" id="{AEDD5872-B299-E49E-010E-4D7790C40331}"/>
                  </a:ext>
                </a:extLst>
              </p:cNvPr>
              <p:cNvSpPr/>
              <p:nvPr/>
            </p:nvSpPr>
            <p:spPr>
              <a:xfrm>
                <a:off x="7654379" y="3925166"/>
                <a:ext cx="339636" cy="735269"/>
              </a:xfrm>
              <a:custGeom>
                <a:avLst/>
                <a:gdLst>
                  <a:gd name="connsiteX0" fmla="*/ 16024 w 339636"/>
                  <a:gd name="connsiteY0" fmla="*/ 249430 h 735269"/>
                  <a:gd name="connsiteX1" fmla="*/ 25084 w 339636"/>
                  <a:gd name="connsiteY1" fmla="*/ 294798 h 735269"/>
                  <a:gd name="connsiteX2" fmla="*/ 4726 w 339636"/>
                  <a:gd name="connsiteY2" fmla="*/ 331032 h 735269"/>
                  <a:gd name="connsiteX3" fmla="*/ 17136 w 339636"/>
                  <a:gd name="connsiteY3" fmla="*/ 396823 h 735269"/>
                  <a:gd name="connsiteX4" fmla="*/ 236314 w 339636"/>
                  <a:gd name="connsiteY4" fmla="*/ 670907 h 735269"/>
                  <a:gd name="connsiteX5" fmla="*/ 286289 w 339636"/>
                  <a:gd name="connsiteY5" fmla="*/ 735282 h 735269"/>
                  <a:gd name="connsiteX6" fmla="*/ 211280 w 339636"/>
                  <a:gd name="connsiteY6" fmla="*/ 565134 h 735269"/>
                  <a:gd name="connsiteX7" fmla="*/ 133681 w 339636"/>
                  <a:gd name="connsiteY7" fmla="*/ 407949 h 735269"/>
                  <a:gd name="connsiteX8" fmla="*/ 339751 w 339636"/>
                  <a:gd name="connsiteY8" fmla="*/ 498690 h 735269"/>
                  <a:gd name="connsiteX9" fmla="*/ 339751 w 339636"/>
                  <a:gd name="connsiteY9" fmla="*/ 176 h 735269"/>
                  <a:gd name="connsiteX10" fmla="*/ 16024 w 339636"/>
                  <a:gd name="connsiteY10" fmla="*/ 249430 h 73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9636" h="735269">
                    <a:moveTo>
                      <a:pt x="16024" y="249430"/>
                    </a:moveTo>
                    <a:cubicBezTo>
                      <a:pt x="16024" y="264804"/>
                      <a:pt x="19116" y="279948"/>
                      <a:pt x="25084" y="294798"/>
                    </a:cubicBezTo>
                    <a:lnTo>
                      <a:pt x="4726" y="331032"/>
                    </a:lnTo>
                    <a:cubicBezTo>
                      <a:pt x="4726" y="331032"/>
                      <a:pt x="-11582" y="352189"/>
                      <a:pt x="17136" y="396823"/>
                    </a:cubicBezTo>
                    <a:cubicBezTo>
                      <a:pt x="42466" y="436178"/>
                      <a:pt x="169347" y="590233"/>
                      <a:pt x="236314" y="670907"/>
                    </a:cubicBezTo>
                    <a:cubicBezTo>
                      <a:pt x="265079" y="712267"/>
                      <a:pt x="284581" y="737743"/>
                      <a:pt x="286289" y="735282"/>
                    </a:cubicBezTo>
                    <a:cubicBezTo>
                      <a:pt x="288977" y="731376"/>
                      <a:pt x="268406" y="653725"/>
                      <a:pt x="211280" y="565134"/>
                    </a:cubicBezTo>
                    <a:cubicBezTo>
                      <a:pt x="184624" y="517551"/>
                      <a:pt x="152787" y="454513"/>
                      <a:pt x="133681" y="407949"/>
                    </a:cubicBezTo>
                    <a:cubicBezTo>
                      <a:pt x="187028" y="441710"/>
                      <a:pt x="256825" y="472334"/>
                      <a:pt x="339751" y="498690"/>
                    </a:cubicBezTo>
                    <a:lnTo>
                      <a:pt x="339751" y="176"/>
                    </a:lnTo>
                    <a:cubicBezTo>
                      <a:pt x="139919" y="63671"/>
                      <a:pt x="16024" y="151889"/>
                      <a:pt x="16024" y="249430"/>
                    </a:cubicBezTo>
                  </a:path>
                </a:pathLst>
              </a:custGeom>
              <a:solidFill>
                <a:srgbClr val="A52B00"/>
              </a:solidFill>
              <a:ln w="2395" cap="flat">
                <a:no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D57C0939-39F4-F51C-2247-3FE161747BD2}"/>
                  </a:ext>
                </a:extLst>
              </p:cNvPr>
              <p:cNvSpPr/>
              <p:nvPr/>
            </p:nvSpPr>
            <p:spPr>
              <a:xfrm>
                <a:off x="7415396" y="3096454"/>
                <a:ext cx="2666994" cy="1725861"/>
              </a:xfrm>
              <a:custGeom>
                <a:avLst/>
                <a:gdLst>
                  <a:gd name="connsiteX0" fmla="*/ 2652933 w 2666994"/>
                  <a:gd name="connsiteY0" fmla="*/ 1151335 h 1725861"/>
                  <a:gd name="connsiteX1" fmla="*/ 2429490 w 2666994"/>
                  <a:gd name="connsiteY1" fmla="*/ 986760 h 1725861"/>
                  <a:gd name="connsiteX2" fmla="*/ 2423123 w 2666994"/>
                  <a:gd name="connsiteY2" fmla="*/ 964847 h 1725861"/>
                  <a:gd name="connsiteX3" fmla="*/ 2496514 w 2666994"/>
                  <a:gd name="connsiteY3" fmla="*/ 858534 h 1725861"/>
                  <a:gd name="connsiteX4" fmla="*/ 2500655 w 2666994"/>
                  <a:gd name="connsiteY4" fmla="*/ 821331 h 1725861"/>
                  <a:gd name="connsiteX5" fmla="*/ 2472519 w 2666994"/>
                  <a:gd name="connsiteY5" fmla="*/ 798108 h 1725861"/>
                  <a:gd name="connsiteX6" fmla="*/ 2348415 w 2666994"/>
                  <a:gd name="connsiteY6" fmla="*/ 777049 h 1725861"/>
                  <a:gd name="connsiteX7" fmla="*/ 2333513 w 2666994"/>
                  <a:gd name="connsiteY7" fmla="*/ 747990 h 1725861"/>
                  <a:gd name="connsiteX8" fmla="*/ 2385651 w 2666994"/>
                  <a:gd name="connsiteY8" fmla="*/ 628637 h 1725861"/>
                  <a:gd name="connsiteX9" fmla="*/ 2382773 w 2666994"/>
                  <a:gd name="connsiteY9" fmla="*/ 591307 h 1725861"/>
                  <a:gd name="connsiteX10" fmla="*/ 2350843 w 2666994"/>
                  <a:gd name="connsiteY10" fmla="*/ 574247 h 1725861"/>
                  <a:gd name="connsiteX11" fmla="*/ 2224893 w 2666994"/>
                  <a:gd name="connsiteY11" fmla="*/ 578822 h 1725861"/>
                  <a:gd name="connsiteX12" fmla="*/ 2204990 w 2666994"/>
                  <a:gd name="connsiteY12" fmla="*/ 553659 h 1725861"/>
                  <a:gd name="connsiteX13" fmla="*/ 2233932 w 2666994"/>
                  <a:gd name="connsiteY13" fmla="*/ 425727 h 1725861"/>
                  <a:gd name="connsiteX14" fmla="*/ 2224118 w 2666994"/>
                  <a:gd name="connsiteY14" fmla="*/ 389699 h 1725861"/>
                  <a:gd name="connsiteX15" fmla="*/ 2189612 w 2666994"/>
                  <a:gd name="connsiteY15" fmla="*/ 379455 h 1725861"/>
                  <a:gd name="connsiteX16" fmla="*/ 2066932 w 2666994"/>
                  <a:gd name="connsiteY16" fmla="*/ 409609 h 1725861"/>
                  <a:gd name="connsiteX17" fmla="*/ 2042740 w 2666994"/>
                  <a:gd name="connsiteY17" fmla="*/ 388866 h 1725861"/>
                  <a:gd name="connsiteX18" fmla="*/ 2047160 w 2666994"/>
                  <a:gd name="connsiteY18" fmla="*/ 257528 h 1725861"/>
                  <a:gd name="connsiteX19" fmla="*/ 2030790 w 2666994"/>
                  <a:gd name="connsiteY19" fmla="*/ 224224 h 1725861"/>
                  <a:gd name="connsiteX20" fmla="*/ 1995016 w 2666994"/>
                  <a:gd name="connsiteY20" fmla="*/ 221196 h 1725861"/>
                  <a:gd name="connsiteX21" fmla="*/ 1880569 w 2666994"/>
                  <a:gd name="connsiteY21" fmla="*/ 275600 h 1725861"/>
                  <a:gd name="connsiteX22" fmla="*/ 1852717 w 2666994"/>
                  <a:gd name="connsiteY22" fmla="*/ 260013 h 1725861"/>
                  <a:gd name="connsiteX23" fmla="*/ 1832493 w 2666994"/>
                  <a:gd name="connsiteY23" fmla="*/ 130587 h 1725861"/>
                  <a:gd name="connsiteX24" fmla="*/ 1810186 w 2666994"/>
                  <a:gd name="connsiteY24" fmla="*/ 101250 h 1725861"/>
                  <a:gd name="connsiteX25" fmla="*/ 1774568 w 2666994"/>
                  <a:gd name="connsiteY25" fmla="*/ 105574 h 1725861"/>
                  <a:gd name="connsiteX26" fmla="*/ 1672530 w 2666994"/>
                  <a:gd name="connsiteY26" fmla="*/ 182125 h 1725861"/>
                  <a:gd name="connsiteX27" fmla="*/ 1642172 w 2666994"/>
                  <a:gd name="connsiteY27" fmla="*/ 172532 h 1725861"/>
                  <a:gd name="connsiteX28" fmla="*/ 1598194 w 2666994"/>
                  <a:gd name="connsiteY28" fmla="*/ 49800 h 1725861"/>
                  <a:gd name="connsiteX29" fmla="*/ 1570835 w 2666994"/>
                  <a:gd name="connsiteY29" fmla="*/ 25522 h 1725861"/>
                  <a:gd name="connsiteX30" fmla="*/ 1536718 w 2666994"/>
                  <a:gd name="connsiteY30" fmla="*/ 37007 h 1725861"/>
                  <a:gd name="connsiteX31" fmla="*/ 1450834 w 2666994"/>
                  <a:gd name="connsiteY31" fmla="*/ 133084 h 1725861"/>
                  <a:gd name="connsiteX32" fmla="*/ 1419636 w 2666994"/>
                  <a:gd name="connsiteY32" fmla="*/ 129900 h 1725861"/>
                  <a:gd name="connsiteX33" fmla="*/ 1353321 w 2666994"/>
                  <a:gd name="connsiteY33" fmla="*/ 18177 h 1725861"/>
                  <a:gd name="connsiteX34" fmla="*/ 1321949 w 2666994"/>
                  <a:gd name="connsiteY34" fmla="*/ -29 h 1725861"/>
                  <a:gd name="connsiteX35" fmla="*/ 1290638 w 2666994"/>
                  <a:gd name="connsiteY35" fmla="*/ 18177 h 1725861"/>
                  <a:gd name="connsiteX36" fmla="*/ 1224303 w 2666994"/>
                  <a:gd name="connsiteY36" fmla="*/ 129900 h 1725861"/>
                  <a:gd name="connsiteX37" fmla="*/ 1193074 w 2666994"/>
                  <a:gd name="connsiteY37" fmla="*/ 133084 h 1725861"/>
                  <a:gd name="connsiteX38" fmla="*/ 1107179 w 2666994"/>
                  <a:gd name="connsiteY38" fmla="*/ 37007 h 1725861"/>
                  <a:gd name="connsiteX39" fmla="*/ 1073051 w 2666994"/>
                  <a:gd name="connsiteY39" fmla="*/ 25522 h 1725861"/>
                  <a:gd name="connsiteX40" fmla="*/ 1045704 w 2666994"/>
                  <a:gd name="connsiteY40" fmla="*/ 49800 h 1725861"/>
                  <a:gd name="connsiteX41" fmla="*/ 1001688 w 2666994"/>
                  <a:gd name="connsiteY41" fmla="*/ 172532 h 1725861"/>
                  <a:gd name="connsiteX42" fmla="*/ 971332 w 2666994"/>
                  <a:gd name="connsiteY42" fmla="*/ 182125 h 1725861"/>
                  <a:gd name="connsiteX43" fmla="*/ 869330 w 2666994"/>
                  <a:gd name="connsiteY43" fmla="*/ 105574 h 1725861"/>
                  <a:gd name="connsiteX44" fmla="*/ 833652 w 2666994"/>
                  <a:gd name="connsiteY44" fmla="*/ 101250 h 1725861"/>
                  <a:gd name="connsiteX45" fmla="*/ 811376 w 2666994"/>
                  <a:gd name="connsiteY45" fmla="*/ 130587 h 1725861"/>
                  <a:gd name="connsiteX46" fmla="*/ 791137 w 2666994"/>
                  <a:gd name="connsiteY46" fmla="*/ 260013 h 1725861"/>
                  <a:gd name="connsiteX47" fmla="*/ 763264 w 2666994"/>
                  <a:gd name="connsiteY47" fmla="*/ 275600 h 1725861"/>
                  <a:gd name="connsiteX48" fmla="*/ 648829 w 2666994"/>
                  <a:gd name="connsiteY48" fmla="*/ 221196 h 1725861"/>
                  <a:gd name="connsiteX49" fmla="*/ 613060 w 2666994"/>
                  <a:gd name="connsiteY49" fmla="*/ 224224 h 1725861"/>
                  <a:gd name="connsiteX50" fmla="*/ 596699 w 2666994"/>
                  <a:gd name="connsiteY50" fmla="*/ 257528 h 1725861"/>
                  <a:gd name="connsiteX51" fmla="*/ 601088 w 2666994"/>
                  <a:gd name="connsiteY51" fmla="*/ 388866 h 1725861"/>
                  <a:gd name="connsiteX52" fmla="*/ 576901 w 2666994"/>
                  <a:gd name="connsiteY52" fmla="*/ 409609 h 1725861"/>
                  <a:gd name="connsiteX53" fmla="*/ 454245 w 2666994"/>
                  <a:gd name="connsiteY53" fmla="*/ 379455 h 1725861"/>
                  <a:gd name="connsiteX54" fmla="*/ 419703 w 2666994"/>
                  <a:gd name="connsiteY54" fmla="*/ 389699 h 1725861"/>
                  <a:gd name="connsiteX55" fmla="*/ 409865 w 2666994"/>
                  <a:gd name="connsiteY55" fmla="*/ 425727 h 1725861"/>
                  <a:gd name="connsiteX56" fmla="*/ 438757 w 2666994"/>
                  <a:gd name="connsiteY56" fmla="*/ 553659 h 1725861"/>
                  <a:gd name="connsiteX57" fmla="*/ 418921 w 2666994"/>
                  <a:gd name="connsiteY57" fmla="*/ 578822 h 1725861"/>
                  <a:gd name="connsiteX58" fmla="*/ 292973 w 2666994"/>
                  <a:gd name="connsiteY58" fmla="*/ 574247 h 1725861"/>
                  <a:gd name="connsiteX59" fmla="*/ 261027 w 2666994"/>
                  <a:gd name="connsiteY59" fmla="*/ 591307 h 1725861"/>
                  <a:gd name="connsiteX60" fmla="*/ 258125 w 2666994"/>
                  <a:gd name="connsiteY60" fmla="*/ 628637 h 1725861"/>
                  <a:gd name="connsiteX61" fmla="*/ 310308 w 2666994"/>
                  <a:gd name="connsiteY61" fmla="*/ 747990 h 1725861"/>
                  <a:gd name="connsiteX62" fmla="*/ 295361 w 2666994"/>
                  <a:gd name="connsiteY62" fmla="*/ 777049 h 1725861"/>
                  <a:gd name="connsiteX63" fmla="*/ 171250 w 2666994"/>
                  <a:gd name="connsiteY63" fmla="*/ 798108 h 1725861"/>
                  <a:gd name="connsiteX64" fmla="*/ 143121 w 2666994"/>
                  <a:gd name="connsiteY64" fmla="*/ 821331 h 1725861"/>
                  <a:gd name="connsiteX65" fmla="*/ 147259 w 2666994"/>
                  <a:gd name="connsiteY65" fmla="*/ 858534 h 1725861"/>
                  <a:gd name="connsiteX66" fmla="*/ 220692 w 2666994"/>
                  <a:gd name="connsiteY66" fmla="*/ 964847 h 1725861"/>
                  <a:gd name="connsiteX67" fmla="*/ 219017 w 2666994"/>
                  <a:gd name="connsiteY67" fmla="*/ 970501 h 1725861"/>
                  <a:gd name="connsiteX68" fmla="*/ 11469 w 2666994"/>
                  <a:gd name="connsiteY68" fmla="*/ 1190944 h 1725861"/>
                  <a:gd name="connsiteX69" fmla="*/ 25988 w 2666994"/>
                  <a:gd name="connsiteY69" fmla="*/ 1274453 h 1725861"/>
                  <a:gd name="connsiteX70" fmla="*/ 387213 w 2666994"/>
                  <a:gd name="connsiteY70" fmla="*/ 1638285 h 1725861"/>
                  <a:gd name="connsiteX71" fmla="*/ 469374 w 2666994"/>
                  <a:gd name="connsiteY71" fmla="*/ 1723588 h 1725861"/>
                  <a:gd name="connsiteX72" fmla="*/ 354795 w 2666994"/>
                  <a:gd name="connsiteY72" fmla="*/ 1503523 h 1725861"/>
                  <a:gd name="connsiteX73" fmla="*/ 213252 w 2666994"/>
                  <a:gd name="connsiteY73" fmla="*/ 1220185 h 1725861"/>
                  <a:gd name="connsiteX74" fmla="*/ 287147 w 2666994"/>
                  <a:gd name="connsiteY74" fmla="*/ 1166527 h 1725861"/>
                  <a:gd name="connsiteX75" fmla="*/ 287147 w 2666994"/>
                  <a:gd name="connsiteY75" fmla="*/ 1166527 h 1725861"/>
                  <a:gd name="connsiteX76" fmla="*/ 2293496 w 2666994"/>
                  <a:gd name="connsiteY76" fmla="*/ 1174650 h 1725861"/>
                  <a:gd name="connsiteX77" fmla="*/ 2470555 w 2666994"/>
                  <a:gd name="connsiteY77" fmla="*/ 1213945 h 1725861"/>
                  <a:gd name="connsiteX78" fmla="*/ 2384928 w 2666994"/>
                  <a:gd name="connsiteY78" fmla="*/ 1501557 h 1725861"/>
                  <a:gd name="connsiteX79" fmla="*/ 2314117 w 2666994"/>
                  <a:gd name="connsiteY79" fmla="*/ 1725745 h 1725861"/>
                  <a:gd name="connsiteX80" fmla="*/ 2376556 w 2666994"/>
                  <a:gd name="connsiteY80" fmla="*/ 1632208 h 1725861"/>
                  <a:gd name="connsiteX81" fmla="*/ 2652933 w 2666994"/>
                  <a:gd name="connsiteY81" fmla="*/ 1231311 h 1725861"/>
                  <a:gd name="connsiteX82" fmla="*/ 2652933 w 2666994"/>
                  <a:gd name="connsiteY82" fmla="*/ 1151335 h 172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666994" h="1725861">
                    <a:moveTo>
                      <a:pt x="2652933" y="1151335"/>
                    </a:moveTo>
                    <a:lnTo>
                      <a:pt x="2429490" y="986760"/>
                    </a:lnTo>
                    <a:cubicBezTo>
                      <a:pt x="2427385" y="979432"/>
                      <a:pt x="2425290" y="972106"/>
                      <a:pt x="2423123" y="964847"/>
                    </a:cubicBezTo>
                    <a:lnTo>
                      <a:pt x="2496514" y="858534"/>
                    </a:lnTo>
                    <a:cubicBezTo>
                      <a:pt x="2504001" y="847719"/>
                      <a:pt x="2505520" y="833665"/>
                      <a:pt x="2500655" y="821331"/>
                    </a:cubicBezTo>
                    <a:cubicBezTo>
                      <a:pt x="2495782" y="809062"/>
                      <a:pt x="2485129" y="800260"/>
                      <a:pt x="2472519" y="798108"/>
                    </a:cubicBezTo>
                    <a:lnTo>
                      <a:pt x="2348415" y="777049"/>
                    </a:lnTo>
                    <a:cubicBezTo>
                      <a:pt x="2343612" y="767238"/>
                      <a:pt x="2338570" y="757575"/>
                      <a:pt x="2333513" y="747990"/>
                    </a:cubicBezTo>
                    <a:lnTo>
                      <a:pt x="2385651" y="628637"/>
                    </a:lnTo>
                    <a:cubicBezTo>
                      <a:pt x="2391016" y="616470"/>
                      <a:pt x="2389882" y="602340"/>
                      <a:pt x="2382773" y="591307"/>
                    </a:cubicBezTo>
                    <a:cubicBezTo>
                      <a:pt x="2375691" y="580219"/>
                      <a:pt x="2363661" y="573742"/>
                      <a:pt x="2350843" y="574247"/>
                    </a:cubicBezTo>
                    <a:lnTo>
                      <a:pt x="2224893" y="578822"/>
                    </a:lnTo>
                    <a:cubicBezTo>
                      <a:pt x="2218370" y="570332"/>
                      <a:pt x="2211747" y="561918"/>
                      <a:pt x="2204990" y="553659"/>
                    </a:cubicBezTo>
                    <a:lnTo>
                      <a:pt x="2233932" y="425727"/>
                    </a:lnTo>
                    <a:cubicBezTo>
                      <a:pt x="2236862" y="412733"/>
                      <a:pt x="2233162" y="399136"/>
                      <a:pt x="2224118" y="389699"/>
                    </a:cubicBezTo>
                    <a:cubicBezTo>
                      <a:pt x="2215120" y="380294"/>
                      <a:pt x="2202043" y="376403"/>
                      <a:pt x="2189612" y="379455"/>
                    </a:cubicBezTo>
                    <a:lnTo>
                      <a:pt x="2066932" y="409609"/>
                    </a:lnTo>
                    <a:cubicBezTo>
                      <a:pt x="2058988" y="402590"/>
                      <a:pt x="2050911" y="395659"/>
                      <a:pt x="2042740" y="388866"/>
                    </a:cubicBezTo>
                    <a:lnTo>
                      <a:pt x="2047160" y="257528"/>
                    </a:lnTo>
                    <a:cubicBezTo>
                      <a:pt x="2047634" y="244233"/>
                      <a:pt x="2041436" y="231598"/>
                      <a:pt x="2030790" y="224224"/>
                    </a:cubicBezTo>
                    <a:cubicBezTo>
                      <a:pt x="2020155" y="216800"/>
                      <a:pt x="2006648" y="215679"/>
                      <a:pt x="1995016" y="221196"/>
                    </a:cubicBezTo>
                    <a:lnTo>
                      <a:pt x="1880569" y="275600"/>
                    </a:lnTo>
                    <a:cubicBezTo>
                      <a:pt x="1871351" y="270315"/>
                      <a:pt x="1862084" y="265077"/>
                      <a:pt x="1852717" y="260013"/>
                    </a:cubicBezTo>
                    <a:lnTo>
                      <a:pt x="1832493" y="130587"/>
                    </a:lnTo>
                    <a:cubicBezTo>
                      <a:pt x="1830444" y="117473"/>
                      <a:pt x="1822005" y="106337"/>
                      <a:pt x="1810186" y="101250"/>
                    </a:cubicBezTo>
                    <a:cubicBezTo>
                      <a:pt x="1798411" y="96139"/>
                      <a:pt x="1784908" y="97789"/>
                      <a:pt x="1774568" y="105574"/>
                    </a:cubicBezTo>
                    <a:lnTo>
                      <a:pt x="1672530" y="182125"/>
                    </a:lnTo>
                    <a:cubicBezTo>
                      <a:pt x="1662484" y="178789"/>
                      <a:pt x="1652393" y="175591"/>
                      <a:pt x="1642172" y="172532"/>
                    </a:cubicBezTo>
                    <a:lnTo>
                      <a:pt x="1598194" y="49800"/>
                    </a:lnTo>
                    <a:cubicBezTo>
                      <a:pt x="1593721" y="37294"/>
                      <a:pt x="1583409" y="28105"/>
                      <a:pt x="1570835" y="25522"/>
                    </a:cubicBezTo>
                    <a:cubicBezTo>
                      <a:pt x="1558303" y="22958"/>
                      <a:pt x="1545408" y="27296"/>
                      <a:pt x="1536718" y="37007"/>
                    </a:cubicBezTo>
                    <a:lnTo>
                      <a:pt x="1450834" y="133084"/>
                    </a:lnTo>
                    <a:cubicBezTo>
                      <a:pt x="1440445" y="131888"/>
                      <a:pt x="1430057" y="130797"/>
                      <a:pt x="1419636" y="129900"/>
                    </a:cubicBezTo>
                    <a:lnTo>
                      <a:pt x="1353321" y="18177"/>
                    </a:lnTo>
                    <a:cubicBezTo>
                      <a:pt x="1346600" y="6859"/>
                      <a:pt x="1334736" y="-29"/>
                      <a:pt x="1321949" y="-29"/>
                    </a:cubicBezTo>
                    <a:cubicBezTo>
                      <a:pt x="1309190" y="-29"/>
                      <a:pt x="1297302" y="6859"/>
                      <a:pt x="1290638" y="18177"/>
                    </a:cubicBezTo>
                    <a:lnTo>
                      <a:pt x="1224303" y="129900"/>
                    </a:lnTo>
                    <a:cubicBezTo>
                      <a:pt x="1213879" y="130797"/>
                      <a:pt x="1203440" y="131888"/>
                      <a:pt x="1193074" y="133084"/>
                    </a:cubicBezTo>
                    <a:lnTo>
                      <a:pt x="1107179" y="37007"/>
                    </a:lnTo>
                    <a:cubicBezTo>
                      <a:pt x="1098482" y="27296"/>
                      <a:pt x="1085539" y="22958"/>
                      <a:pt x="1073051" y="25522"/>
                    </a:cubicBezTo>
                    <a:cubicBezTo>
                      <a:pt x="1060481" y="28133"/>
                      <a:pt x="1050153" y="37294"/>
                      <a:pt x="1045704" y="49800"/>
                    </a:cubicBezTo>
                    <a:lnTo>
                      <a:pt x="1001688" y="172532"/>
                    </a:lnTo>
                    <a:cubicBezTo>
                      <a:pt x="991498" y="175591"/>
                      <a:pt x="981402" y="178815"/>
                      <a:pt x="971332" y="182125"/>
                    </a:cubicBezTo>
                    <a:lnTo>
                      <a:pt x="869330" y="105574"/>
                    </a:lnTo>
                    <a:cubicBezTo>
                      <a:pt x="858958" y="97763"/>
                      <a:pt x="845458" y="96115"/>
                      <a:pt x="833652" y="101250"/>
                    </a:cubicBezTo>
                    <a:cubicBezTo>
                      <a:pt x="821886" y="106337"/>
                      <a:pt x="813413" y="117473"/>
                      <a:pt x="811376" y="130587"/>
                    </a:cubicBezTo>
                    <a:lnTo>
                      <a:pt x="791137" y="260013"/>
                    </a:lnTo>
                    <a:cubicBezTo>
                      <a:pt x="781775" y="265077"/>
                      <a:pt x="772507" y="270283"/>
                      <a:pt x="763264" y="275600"/>
                    </a:cubicBezTo>
                    <a:lnTo>
                      <a:pt x="648829" y="221196"/>
                    </a:lnTo>
                    <a:cubicBezTo>
                      <a:pt x="637209" y="215657"/>
                      <a:pt x="623644" y="216800"/>
                      <a:pt x="613060" y="224224"/>
                    </a:cubicBezTo>
                    <a:cubicBezTo>
                      <a:pt x="602428" y="231598"/>
                      <a:pt x="596216" y="244233"/>
                      <a:pt x="596699" y="257528"/>
                    </a:cubicBezTo>
                    <a:lnTo>
                      <a:pt x="601088" y="388866"/>
                    </a:lnTo>
                    <a:cubicBezTo>
                      <a:pt x="592944" y="395659"/>
                      <a:pt x="584885" y="402590"/>
                      <a:pt x="576901" y="409609"/>
                    </a:cubicBezTo>
                    <a:lnTo>
                      <a:pt x="454245" y="379455"/>
                    </a:lnTo>
                    <a:cubicBezTo>
                      <a:pt x="441783" y="376429"/>
                      <a:pt x="428723" y="380294"/>
                      <a:pt x="419703" y="389699"/>
                    </a:cubicBezTo>
                    <a:cubicBezTo>
                      <a:pt x="410626" y="399136"/>
                      <a:pt x="406952" y="412733"/>
                      <a:pt x="409865" y="425727"/>
                    </a:cubicBezTo>
                    <a:lnTo>
                      <a:pt x="438757" y="553659"/>
                    </a:lnTo>
                    <a:cubicBezTo>
                      <a:pt x="432055" y="561951"/>
                      <a:pt x="425422" y="570332"/>
                      <a:pt x="418921" y="578822"/>
                    </a:cubicBezTo>
                    <a:lnTo>
                      <a:pt x="292973" y="574247"/>
                    </a:lnTo>
                    <a:cubicBezTo>
                      <a:pt x="280263" y="573871"/>
                      <a:pt x="268131" y="580219"/>
                      <a:pt x="261027" y="591307"/>
                    </a:cubicBezTo>
                    <a:cubicBezTo>
                      <a:pt x="253915" y="602340"/>
                      <a:pt x="252839" y="616470"/>
                      <a:pt x="258125" y="628637"/>
                    </a:cubicBezTo>
                    <a:lnTo>
                      <a:pt x="310308" y="747990"/>
                    </a:lnTo>
                    <a:cubicBezTo>
                      <a:pt x="305239" y="757575"/>
                      <a:pt x="300204" y="767238"/>
                      <a:pt x="295361" y="777049"/>
                    </a:cubicBezTo>
                    <a:lnTo>
                      <a:pt x="171250" y="798108"/>
                    </a:lnTo>
                    <a:cubicBezTo>
                      <a:pt x="158645" y="800231"/>
                      <a:pt x="148024" y="809028"/>
                      <a:pt x="143121" y="821331"/>
                    </a:cubicBezTo>
                    <a:cubicBezTo>
                      <a:pt x="138242" y="833665"/>
                      <a:pt x="139844" y="847719"/>
                      <a:pt x="147259" y="858534"/>
                    </a:cubicBezTo>
                    <a:lnTo>
                      <a:pt x="220692" y="964847"/>
                    </a:lnTo>
                    <a:cubicBezTo>
                      <a:pt x="220117" y="966722"/>
                      <a:pt x="219591" y="968619"/>
                      <a:pt x="219017" y="970501"/>
                    </a:cubicBezTo>
                    <a:lnTo>
                      <a:pt x="11469" y="1190944"/>
                    </a:lnTo>
                    <a:cubicBezTo>
                      <a:pt x="11469" y="1190944"/>
                      <a:pt x="-20320" y="1215873"/>
                      <a:pt x="25988" y="1274453"/>
                    </a:cubicBezTo>
                    <a:cubicBezTo>
                      <a:pt x="66818" y="1326126"/>
                      <a:pt x="276481" y="1530967"/>
                      <a:pt x="387213" y="1638285"/>
                    </a:cubicBezTo>
                    <a:cubicBezTo>
                      <a:pt x="433985" y="1692766"/>
                      <a:pt x="466023" y="1726506"/>
                      <a:pt x="469374" y="1723588"/>
                    </a:cubicBezTo>
                    <a:cubicBezTo>
                      <a:pt x="474655" y="1718948"/>
                      <a:pt x="446921" y="1619824"/>
                      <a:pt x="354795" y="1503523"/>
                    </a:cubicBezTo>
                    <a:cubicBezTo>
                      <a:pt x="283791" y="1399175"/>
                      <a:pt x="191629" y="1238683"/>
                      <a:pt x="213252" y="1220185"/>
                    </a:cubicBezTo>
                    <a:cubicBezTo>
                      <a:pt x="213252" y="1220185"/>
                      <a:pt x="237818" y="1188985"/>
                      <a:pt x="287147" y="1166527"/>
                    </a:cubicBezTo>
                    <a:cubicBezTo>
                      <a:pt x="288948" y="1167970"/>
                      <a:pt x="285278" y="1165097"/>
                      <a:pt x="287147" y="1166527"/>
                    </a:cubicBezTo>
                    <a:cubicBezTo>
                      <a:pt x="287147" y="1166527"/>
                      <a:pt x="1328003" y="1646618"/>
                      <a:pt x="2293496" y="1174650"/>
                    </a:cubicBezTo>
                    <a:cubicBezTo>
                      <a:pt x="2403784" y="1154863"/>
                      <a:pt x="2470555" y="1213945"/>
                      <a:pt x="2470555" y="1213945"/>
                    </a:cubicBezTo>
                    <a:cubicBezTo>
                      <a:pt x="2493584" y="1227291"/>
                      <a:pt x="2433956" y="1392313"/>
                      <a:pt x="2384928" y="1501557"/>
                    </a:cubicBezTo>
                    <a:cubicBezTo>
                      <a:pt x="2318239" y="1625597"/>
                      <a:pt x="2308458" y="1722387"/>
                      <a:pt x="2314117" y="1725745"/>
                    </a:cubicBezTo>
                    <a:cubicBezTo>
                      <a:pt x="2317684" y="1727871"/>
                      <a:pt x="2341945" y="1690958"/>
                      <a:pt x="2376556" y="1632208"/>
                    </a:cubicBezTo>
                    <a:cubicBezTo>
                      <a:pt x="2461953" y="1513226"/>
                      <a:pt x="2623383" y="1286402"/>
                      <a:pt x="2652933" y="1231311"/>
                    </a:cubicBezTo>
                    <a:cubicBezTo>
                      <a:pt x="2686434" y="1168843"/>
                      <a:pt x="2652933" y="1151335"/>
                      <a:pt x="2652933" y="1151335"/>
                    </a:cubicBezTo>
                  </a:path>
                </a:pathLst>
              </a:custGeom>
              <a:solidFill>
                <a:srgbClr val="F74C00"/>
              </a:solidFill>
              <a:ln w="2395" cap="flat">
                <a:noFill/>
                <a:prstDash val="solid"/>
                <a:round/>
              </a:ln>
            </p:spPr>
            <p:txBody>
              <a:bodyPr rtlCol="0" anchor="ctr"/>
              <a:lstStyle/>
              <a:p>
                <a:endParaRPr lang="en-US"/>
              </a:p>
            </p:txBody>
          </p:sp>
          <p:sp>
            <p:nvSpPr>
              <p:cNvPr id="25" name="Freeform 24">
                <a:extLst>
                  <a:ext uri="{FF2B5EF4-FFF2-40B4-BE49-F238E27FC236}">
                    <a16:creationId xmlns:a16="http://schemas.microsoft.com/office/drawing/2014/main" id="{54A3D491-2B8C-C5D0-4A9E-A8EC0969D968}"/>
                  </a:ext>
                </a:extLst>
              </p:cNvPr>
              <p:cNvSpPr/>
              <p:nvPr/>
            </p:nvSpPr>
            <p:spPr>
              <a:xfrm>
                <a:off x="8201133" y="4339425"/>
                <a:ext cx="524645" cy="216450"/>
              </a:xfrm>
              <a:custGeom>
                <a:avLst/>
                <a:gdLst>
                  <a:gd name="connsiteX0" fmla="*/ 189975 w 524645"/>
                  <a:gd name="connsiteY0" fmla="*/ 216471 h 216450"/>
                  <a:gd name="connsiteX1" fmla="*/ 183909 w 524645"/>
                  <a:gd name="connsiteY1" fmla="*/ 211061 h 216450"/>
                  <a:gd name="connsiteX2" fmla="*/ 524861 w 524645"/>
                  <a:gd name="connsiteY2" fmla="*/ 183133 h 216450"/>
                  <a:gd name="connsiteX3" fmla="*/ 216 w 524645"/>
                  <a:gd name="connsiteY3" fmla="*/ 141192 h 216450"/>
                  <a:gd name="connsiteX4" fmla="*/ 216 w 524645"/>
                  <a:gd name="connsiteY4" fmla="*/ 216471 h 216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45" h="216450">
                    <a:moveTo>
                      <a:pt x="189975" y="216471"/>
                    </a:moveTo>
                    <a:cubicBezTo>
                      <a:pt x="185995" y="213075"/>
                      <a:pt x="183909" y="211061"/>
                      <a:pt x="183909" y="211061"/>
                    </a:cubicBezTo>
                    <a:lnTo>
                      <a:pt x="524861" y="183133"/>
                    </a:lnTo>
                    <a:cubicBezTo>
                      <a:pt x="246743" y="-183732"/>
                      <a:pt x="23932" y="108517"/>
                      <a:pt x="216" y="141192"/>
                    </a:cubicBezTo>
                    <a:lnTo>
                      <a:pt x="216" y="216471"/>
                    </a:lnTo>
                    <a:close/>
                  </a:path>
                </a:pathLst>
              </a:custGeom>
              <a:solidFill>
                <a:srgbClr val="000000"/>
              </a:solidFill>
              <a:ln w="2395" cap="flat">
                <a:noFill/>
                <a:prstDash val="solid"/>
                <a:round/>
              </a:ln>
            </p:spPr>
            <p:txBody>
              <a:bodyPr rtlCol="0" anchor="ctr"/>
              <a:lstStyle/>
              <a:p>
                <a:endParaRPr lang="en-US"/>
              </a:p>
            </p:txBody>
          </p:sp>
          <p:sp>
            <p:nvSpPr>
              <p:cNvPr id="26" name="Freeform 25">
                <a:extLst>
                  <a:ext uri="{FF2B5EF4-FFF2-40B4-BE49-F238E27FC236}">
                    <a16:creationId xmlns:a16="http://schemas.microsoft.com/office/drawing/2014/main" id="{EA4052DC-7184-E9A9-F42A-837437977986}"/>
                  </a:ext>
                </a:extLst>
              </p:cNvPr>
              <p:cNvSpPr/>
              <p:nvPr/>
            </p:nvSpPr>
            <p:spPr>
              <a:xfrm>
                <a:off x="8779209" y="4331550"/>
                <a:ext cx="511355" cy="220375"/>
              </a:xfrm>
              <a:custGeom>
                <a:avLst/>
                <a:gdLst>
                  <a:gd name="connsiteX0" fmla="*/ 321925 w 511355"/>
                  <a:gd name="connsiteY0" fmla="*/ 220391 h 220375"/>
                  <a:gd name="connsiteX1" fmla="*/ 327991 w 511355"/>
                  <a:gd name="connsiteY1" fmla="*/ 214976 h 220375"/>
                  <a:gd name="connsiteX2" fmla="*/ 334 w 511355"/>
                  <a:gd name="connsiteY2" fmla="*/ 191004 h 220375"/>
                  <a:gd name="connsiteX3" fmla="*/ 511689 w 511355"/>
                  <a:gd name="connsiteY3" fmla="*/ 145107 h 220375"/>
                  <a:gd name="connsiteX4" fmla="*/ 511689 w 511355"/>
                  <a:gd name="connsiteY4" fmla="*/ 220391 h 220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55" h="220375">
                    <a:moveTo>
                      <a:pt x="321925" y="220391"/>
                    </a:moveTo>
                    <a:cubicBezTo>
                      <a:pt x="325903" y="216995"/>
                      <a:pt x="327991" y="214976"/>
                      <a:pt x="327991" y="214976"/>
                    </a:cubicBezTo>
                    <a:lnTo>
                      <a:pt x="334" y="191004"/>
                    </a:lnTo>
                    <a:cubicBezTo>
                      <a:pt x="278583" y="-190919"/>
                      <a:pt x="487975" y="112432"/>
                      <a:pt x="511689" y="145107"/>
                    </a:cubicBezTo>
                    <a:lnTo>
                      <a:pt x="511689" y="220391"/>
                    </a:lnTo>
                    <a:close/>
                  </a:path>
                </a:pathLst>
              </a:custGeom>
              <a:solidFill>
                <a:srgbClr val="000000"/>
              </a:solidFill>
              <a:ln w="2395" cap="flat">
                <a:noFill/>
                <a:prstDash val="solid"/>
                <a:round/>
              </a:ln>
            </p:spPr>
            <p:txBody>
              <a:bodyPr rtlCol="0" anchor="ctr"/>
              <a:lstStyle/>
              <a:p>
                <a:endParaRPr lang="en-US"/>
              </a:p>
            </p:txBody>
          </p:sp>
          <p:sp>
            <p:nvSpPr>
              <p:cNvPr id="27" name="Freeform 26">
                <a:extLst>
                  <a:ext uri="{FF2B5EF4-FFF2-40B4-BE49-F238E27FC236}">
                    <a16:creationId xmlns:a16="http://schemas.microsoft.com/office/drawing/2014/main" id="{D5F63471-A212-4945-9B55-1CF0F874FBF4}"/>
                  </a:ext>
                </a:extLst>
              </p:cNvPr>
              <p:cNvSpPr/>
              <p:nvPr/>
            </p:nvSpPr>
            <p:spPr>
              <a:xfrm>
                <a:off x="8779209" y="4187701"/>
                <a:ext cx="941432" cy="639088"/>
              </a:xfrm>
              <a:custGeom>
                <a:avLst/>
                <a:gdLst>
                  <a:gd name="connsiteX0" fmla="*/ 845848 w 941432"/>
                  <a:gd name="connsiteY0" fmla="*/ 329 h 639088"/>
                  <a:gd name="connsiteX1" fmla="*/ 576868 w 941432"/>
                  <a:gd name="connsiteY1" fmla="*/ 304644 h 639088"/>
                  <a:gd name="connsiteX2" fmla="*/ 511889 w 941432"/>
                  <a:gd name="connsiteY2" fmla="*/ 319872 h 639088"/>
                  <a:gd name="connsiteX3" fmla="*/ 3882 w 941432"/>
                  <a:gd name="connsiteY3" fmla="*/ 368505 h 639088"/>
                  <a:gd name="connsiteX4" fmla="*/ 345503 w 941432"/>
                  <a:gd name="connsiteY4" fmla="*/ 380272 h 639088"/>
                  <a:gd name="connsiteX5" fmla="*/ 485 w 941432"/>
                  <a:gd name="connsiteY5" fmla="*/ 550056 h 639088"/>
                  <a:gd name="connsiteX6" fmla="*/ 557663 w 941432"/>
                  <a:gd name="connsiteY6" fmla="*/ 432260 h 639088"/>
                  <a:gd name="connsiteX7" fmla="*/ 941918 w 941432"/>
                  <a:gd name="connsiteY7" fmla="*/ 329 h 63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1432" h="639088">
                    <a:moveTo>
                      <a:pt x="845848" y="329"/>
                    </a:moveTo>
                    <a:cubicBezTo>
                      <a:pt x="845848" y="329"/>
                      <a:pt x="808592" y="148712"/>
                      <a:pt x="576868" y="304644"/>
                    </a:cubicBezTo>
                    <a:lnTo>
                      <a:pt x="511889" y="319872"/>
                    </a:lnTo>
                    <a:cubicBezTo>
                      <a:pt x="511889" y="319872"/>
                      <a:pt x="301683" y="-63419"/>
                      <a:pt x="3882" y="368505"/>
                    </a:cubicBezTo>
                    <a:cubicBezTo>
                      <a:pt x="3882" y="368505"/>
                      <a:pt x="96694" y="314474"/>
                      <a:pt x="345503" y="380272"/>
                    </a:cubicBezTo>
                    <a:cubicBezTo>
                      <a:pt x="345503" y="380272"/>
                      <a:pt x="231049" y="555438"/>
                      <a:pt x="485" y="550056"/>
                    </a:cubicBezTo>
                    <a:cubicBezTo>
                      <a:pt x="485" y="550056"/>
                      <a:pt x="221436" y="815105"/>
                      <a:pt x="557663" y="432260"/>
                    </a:cubicBezTo>
                    <a:cubicBezTo>
                      <a:pt x="557663" y="432260"/>
                      <a:pt x="913093" y="294826"/>
                      <a:pt x="941918" y="329"/>
                    </a:cubicBezTo>
                    <a:close/>
                  </a:path>
                </a:pathLst>
              </a:custGeom>
              <a:solidFill>
                <a:srgbClr val="F74C00"/>
              </a:solidFill>
              <a:ln w="2395" cap="flat">
                <a:no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46D0E0BA-D3F8-8750-7262-8389E2A8728A}"/>
                  </a:ext>
                </a:extLst>
              </p:cNvPr>
              <p:cNvSpPr/>
              <p:nvPr/>
            </p:nvSpPr>
            <p:spPr>
              <a:xfrm>
                <a:off x="8894389" y="3947011"/>
                <a:ext cx="283988" cy="325627"/>
              </a:xfrm>
              <a:custGeom>
                <a:avLst/>
                <a:gdLst>
                  <a:gd name="connsiteX0" fmla="*/ 39890 w 283988"/>
                  <a:gd name="connsiteY0" fmla="*/ 50766 h 325627"/>
                  <a:gd name="connsiteX1" fmla="*/ 247926 w 283988"/>
                  <a:gd name="connsiteY1" fmla="*/ 50766 h 325627"/>
                  <a:gd name="connsiteX2" fmla="*/ 247926 w 283988"/>
                  <a:gd name="connsiteY2" fmla="*/ 278537 h 325627"/>
                  <a:gd name="connsiteX3" fmla="*/ 39890 w 283988"/>
                  <a:gd name="connsiteY3" fmla="*/ 278537 h 325627"/>
                  <a:gd name="connsiteX4" fmla="*/ 39890 w 283988"/>
                  <a:gd name="connsiteY4" fmla="*/ 50766 h 325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988" h="325627">
                    <a:moveTo>
                      <a:pt x="39890" y="50766"/>
                    </a:moveTo>
                    <a:cubicBezTo>
                      <a:pt x="39890" y="50766"/>
                      <a:pt x="143906" y="-63115"/>
                      <a:pt x="247926" y="50766"/>
                    </a:cubicBezTo>
                    <a:cubicBezTo>
                      <a:pt x="247926" y="50766"/>
                      <a:pt x="329659" y="202619"/>
                      <a:pt x="247926" y="278537"/>
                    </a:cubicBezTo>
                    <a:cubicBezTo>
                      <a:pt x="247926" y="278537"/>
                      <a:pt x="114188" y="384833"/>
                      <a:pt x="39890" y="278537"/>
                    </a:cubicBezTo>
                    <a:cubicBezTo>
                      <a:pt x="39890" y="278537"/>
                      <a:pt x="-49270" y="195016"/>
                      <a:pt x="39890" y="50766"/>
                    </a:cubicBezTo>
                  </a:path>
                </a:pathLst>
              </a:custGeom>
              <a:solidFill>
                <a:srgbClr val="000000"/>
              </a:solidFill>
              <a:ln w="2395" cap="flat">
                <a:noFill/>
                <a:prstDash val="solid"/>
                <a:round/>
              </a:ln>
            </p:spPr>
            <p:txBody>
              <a:bodyPr rtlCol="0" anchor="ctr"/>
              <a:lstStyle/>
              <a:p>
                <a:endParaRPr lang="en-US"/>
              </a:p>
            </p:txBody>
          </p:sp>
          <p:sp>
            <p:nvSpPr>
              <p:cNvPr id="29" name="Freeform 28">
                <a:extLst>
                  <a:ext uri="{FF2B5EF4-FFF2-40B4-BE49-F238E27FC236}">
                    <a16:creationId xmlns:a16="http://schemas.microsoft.com/office/drawing/2014/main" id="{27D6BF79-6EC5-5D88-2456-AB4B71FA3B5D}"/>
                  </a:ext>
                </a:extLst>
              </p:cNvPr>
              <p:cNvSpPr/>
              <p:nvPr/>
            </p:nvSpPr>
            <p:spPr>
              <a:xfrm>
                <a:off x="8937680" y="3959573"/>
                <a:ext cx="116760" cy="160593"/>
              </a:xfrm>
              <a:custGeom>
                <a:avLst/>
                <a:gdLst>
                  <a:gd name="connsiteX0" fmla="*/ 117086 w 116760"/>
                  <a:gd name="connsiteY0" fmla="*/ 80398 h 160593"/>
                  <a:gd name="connsiteX1" fmla="*/ 58704 w 116760"/>
                  <a:gd name="connsiteY1" fmla="*/ 160692 h 160593"/>
                  <a:gd name="connsiteX2" fmla="*/ 326 w 116760"/>
                  <a:gd name="connsiteY2" fmla="*/ 80398 h 160593"/>
                  <a:gd name="connsiteX3" fmla="*/ 58704 w 116760"/>
                  <a:gd name="connsiteY3" fmla="*/ 99 h 160593"/>
                  <a:gd name="connsiteX4" fmla="*/ 117086 w 116760"/>
                  <a:gd name="connsiteY4" fmla="*/ 80398 h 16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60" h="160593">
                    <a:moveTo>
                      <a:pt x="117086" y="80398"/>
                    </a:moveTo>
                    <a:cubicBezTo>
                      <a:pt x="117086" y="124743"/>
                      <a:pt x="90943" y="160692"/>
                      <a:pt x="58704" y="160692"/>
                    </a:cubicBezTo>
                    <a:cubicBezTo>
                      <a:pt x="26468" y="160692"/>
                      <a:pt x="326" y="124743"/>
                      <a:pt x="326" y="80398"/>
                    </a:cubicBezTo>
                    <a:cubicBezTo>
                      <a:pt x="326" y="36054"/>
                      <a:pt x="26468" y="99"/>
                      <a:pt x="58704" y="99"/>
                    </a:cubicBezTo>
                    <a:cubicBezTo>
                      <a:pt x="90943" y="99"/>
                      <a:pt x="117086" y="36054"/>
                      <a:pt x="117086" y="80398"/>
                    </a:cubicBezTo>
                  </a:path>
                </a:pathLst>
              </a:custGeom>
              <a:solidFill>
                <a:srgbClr val="FFFFFF"/>
              </a:solidFill>
              <a:ln w="2395" cap="flat">
                <a:no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C9F0F615-8476-59EC-5E57-20139810143A}"/>
                  </a:ext>
                </a:extLst>
              </p:cNvPr>
              <p:cNvSpPr/>
              <p:nvPr/>
            </p:nvSpPr>
            <p:spPr>
              <a:xfrm>
                <a:off x="8410078" y="3948886"/>
                <a:ext cx="292727" cy="332071"/>
              </a:xfrm>
              <a:custGeom>
                <a:avLst/>
                <a:gdLst>
                  <a:gd name="connsiteX0" fmla="*/ 59901 w 292727"/>
                  <a:gd name="connsiteY0" fmla="*/ 17786 h 332071"/>
                  <a:gd name="connsiteX1" fmla="*/ 287030 w 292727"/>
                  <a:gd name="connsiteY1" fmla="*/ 115107 h 332071"/>
                  <a:gd name="connsiteX2" fmla="*/ 140502 w 292727"/>
                  <a:gd name="connsiteY2" fmla="*/ 332215 h 332071"/>
                  <a:gd name="connsiteX3" fmla="*/ 59901 w 292727"/>
                  <a:gd name="connsiteY3" fmla="*/ 17786 h 332071"/>
                </a:gdLst>
                <a:ahLst/>
                <a:cxnLst>
                  <a:cxn ang="0">
                    <a:pos x="connsiteX0" y="connsiteY0"/>
                  </a:cxn>
                  <a:cxn ang="0">
                    <a:pos x="connsiteX1" y="connsiteY1"/>
                  </a:cxn>
                  <a:cxn ang="0">
                    <a:pos x="connsiteX2" y="connsiteY2"/>
                  </a:cxn>
                  <a:cxn ang="0">
                    <a:pos x="connsiteX3" y="connsiteY3"/>
                  </a:cxn>
                </a:cxnLst>
                <a:rect l="l" t="t" r="r" b="b"/>
                <a:pathLst>
                  <a:path w="292727" h="332071">
                    <a:moveTo>
                      <a:pt x="59901" y="17786"/>
                    </a:moveTo>
                    <a:cubicBezTo>
                      <a:pt x="59901" y="17786"/>
                      <a:pt x="238330" y="-61207"/>
                      <a:pt x="287030" y="115107"/>
                    </a:cubicBezTo>
                    <a:cubicBezTo>
                      <a:pt x="287030" y="115107"/>
                      <a:pt x="338042" y="320616"/>
                      <a:pt x="140502" y="332215"/>
                    </a:cubicBezTo>
                    <a:cubicBezTo>
                      <a:pt x="140502" y="332215"/>
                      <a:pt x="-111393" y="283705"/>
                      <a:pt x="59901" y="17786"/>
                    </a:cubicBezTo>
                  </a:path>
                </a:pathLst>
              </a:custGeom>
              <a:solidFill>
                <a:srgbClr val="000000"/>
              </a:solidFill>
              <a:ln w="2395" cap="flat">
                <a:noFill/>
                <a:prstDash val="solid"/>
                <a:round/>
              </a:ln>
            </p:spPr>
            <p:txBody>
              <a:bodyPr rtlCol="0" anchor="ctr"/>
              <a:lstStyle/>
              <a:p>
                <a:endParaRPr lang="en-US"/>
              </a:p>
            </p:txBody>
          </p:sp>
          <p:sp>
            <p:nvSpPr>
              <p:cNvPr id="31" name="Freeform 30">
                <a:extLst>
                  <a:ext uri="{FF2B5EF4-FFF2-40B4-BE49-F238E27FC236}">
                    <a16:creationId xmlns:a16="http://schemas.microsoft.com/office/drawing/2014/main" id="{E9D90D18-FB6C-ECE0-7045-0F1605D69274}"/>
                  </a:ext>
                </a:extLst>
              </p:cNvPr>
              <p:cNvSpPr/>
              <p:nvPr/>
            </p:nvSpPr>
            <p:spPr>
              <a:xfrm>
                <a:off x="8438956" y="3959965"/>
                <a:ext cx="120419" cy="165634"/>
              </a:xfrm>
              <a:custGeom>
                <a:avLst/>
                <a:gdLst>
                  <a:gd name="connsiteX0" fmla="*/ 120695 w 120419"/>
                  <a:gd name="connsiteY0" fmla="*/ 82917 h 165634"/>
                  <a:gd name="connsiteX1" fmla="*/ 60482 w 120419"/>
                  <a:gd name="connsiteY1" fmla="*/ 165734 h 165634"/>
                  <a:gd name="connsiteX2" fmla="*/ 275 w 120419"/>
                  <a:gd name="connsiteY2" fmla="*/ 82917 h 165634"/>
                  <a:gd name="connsiteX3" fmla="*/ 60482 w 120419"/>
                  <a:gd name="connsiteY3" fmla="*/ 100 h 165634"/>
                  <a:gd name="connsiteX4" fmla="*/ 120695 w 120419"/>
                  <a:gd name="connsiteY4" fmla="*/ 82917 h 16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419" h="165634">
                    <a:moveTo>
                      <a:pt x="120695" y="82917"/>
                    </a:moveTo>
                    <a:cubicBezTo>
                      <a:pt x="120695" y="128644"/>
                      <a:pt x="93738" y="165734"/>
                      <a:pt x="60482" y="165734"/>
                    </a:cubicBezTo>
                    <a:cubicBezTo>
                      <a:pt x="27239" y="165734"/>
                      <a:pt x="275" y="128644"/>
                      <a:pt x="275" y="82917"/>
                    </a:cubicBezTo>
                    <a:cubicBezTo>
                      <a:pt x="275" y="37178"/>
                      <a:pt x="27239" y="100"/>
                      <a:pt x="60482" y="100"/>
                    </a:cubicBezTo>
                    <a:cubicBezTo>
                      <a:pt x="93738" y="100"/>
                      <a:pt x="120695" y="37178"/>
                      <a:pt x="120695" y="82917"/>
                    </a:cubicBezTo>
                  </a:path>
                </a:pathLst>
              </a:custGeom>
              <a:solidFill>
                <a:srgbClr val="FFFFFF"/>
              </a:solidFill>
              <a:ln w="2395" cap="flat">
                <a:noFill/>
                <a:prstDash val="solid"/>
                <a:round/>
              </a:ln>
            </p:spPr>
            <p:txBody>
              <a:bodyPr rtlCol="0" anchor="ctr"/>
              <a:lstStyle/>
              <a:p>
                <a:endParaRPr lang="en-US"/>
              </a:p>
            </p:txBody>
          </p:sp>
          <p:sp>
            <p:nvSpPr>
              <p:cNvPr id="32" name="Freeform 31">
                <a:extLst>
                  <a:ext uri="{FF2B5EF4-FFF2-40B4-BE49-F238E27FC236}">
                    <a16:creationId xmlns:a16="http://schemas.microsoft.com/office/drawing/2014/main" id="{1988B97C-E964-A43D-445F-F8AFF7B5D99D}"/>
                  </a:ext>
                </a:extLst>
              </p:cNvPr>
              <p:cNvSpPr/>
              <p:nvPr/>
            </p:nvSpPr>
            <p:spPr>
              <a:xfrm>
                <a:off x="7835231" y="4281807"/>
                <a:ext cx="880900" cy="571665"/>
              </a:xfrm>
              <a:custGeom>
                <a:avLst/>
                <a:gdLst>
                  <a:gd name="connsiteX0" fmla="*/ 534565 w 880900"/>
                  <a:gd name="connsiteY0" fmla="*/ 301938 h 571665"/>
                  <a:gd name="connsiteX1" fmla="*/ 881166 w 880900"/>
                  <a:gd name="connsiteY1" fmla="*/ 271678 h 571665"/>
                  <a:gd name="connsiteX2" fmla="*/ 348804 w 880900"/>
                  <a:gd name="connsiteY2" fmla="*/ 234980 h 571665"/>
                  <a:gd name="connsiteX3" fmla="*/ 182620 w 880900"/>
                  <a:gd name="connsiteY3" fmla="*/ 54191 h 571665"/>
                  <a:gd name="connsiteX4" fmla="*/ 266 w 880900"/>
                  <a:gd name="connsiteY4" fmla="*/ 187 h 571665"/>
                  <a:gd name="connsiteX5" fmla="*/ 366938 w 880900"/>
                  <a:gd name="connsiteY5" fmla="*/ 362323 h 571665"/>
                  <a:gd name="connsiteX6" fmla="*/ 847102 w 880900"/>
                  <a:gd name="connsiteY6" fmla="*/ 444347 h 571665"/>
                  <a:gd name="connsiteX7" fmla="*/ 534565 w 880900"/>
                  <a:gd name="connsiteY7" fmla="*/ 301938 h 57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900" h="571665">
                    <a:moveTo>
                      <a:pt x="534565" y="301938"/>
                    </a:moveTo>
                    <a:cubicBezTo>
                      <a:pt x="754223" y="274256"/>
                      <a:pt x="881166" y="271678"/>
                      <a:pt x="881166" y="271678"/>
                    </a:cubicBezTo>
                    <a:cubicBezTo>
                      <a:pt x="587276" y="-115978"/>
                      <a:pt x="348804" y="234980"/>
                      <a:pt x="348804" y="234980"/>
                    </a:cubicBezTo>
                    <a:cubicBezTo>
                      <a:pt x="289049" y="213617"/>
                      <a:pt x="228124" y="130671"/>
                      <a:pt x="182620" y="54191"/>
                    </a:cubicBezTo>
                    <a:lnTo>
                      <a:pt x="266" y="187"/>
                    </a:lnTo>
                    <a:cubicBezTo>
                      <a:pt x="210452" y="356887"/>
                      <a:pt x="366938" y="362323"/>
                      <a:pt x="366938" y="362323"/>
                    </a:cubicBezTo>
                    <a:cubicBezTo>
                      <a:pt x="692753" y="779890"/>
                      <a:pt x="847102" y="444347"/>
                      <a:pt x="847102" y="444347"/>
                    </a:cubicBezTo>
                    <a:cubicBezTo>
                      <a:pt x="664196" y="423582"/>
                      <a:pt x="534565" y="301938"/>
                      <a:pt x="534565" y="301938"/>
                    </a:cubicBezTo>
                  </a:path>
                </a:pathLst>
              </a:custGeom>
              <a:solidFill>
                <a:srgbClr val="F74C00"/>
              </a:solidFill>
              <a:ln w="2395"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64150241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a:xfrm>
            <a:off x="518160" y="151765"/>
            <a:ext cx="11158728" cy="1325563"/>
          </a:xfrm>
        </p:spPr>
        <p:txBody>
          <a:bodyPr>
            <a:normAutofit fontScale="90000"/>
          </a:bodyPr>
          <a:lstStyle/>
          <a:p>
            <a:r>
              <a:rPr lang="en-US" dirty="0"/>
              <a:t>Why pure Rust?   Rust itself is the right choice</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822958" y="1477329"/>
            <a:ext cx="11013440" cy="680656"/>
          </a:xfrm>
        </p:spPr>
        <p:txBody>
          <a:bodyPr>
            <a:normAutofit/>
          </a:bodyPr>
          <a:lstStyle/>
          <a:p>
            <a:pPr marL="0" indent="0">
              <a:buNone/>
            </a:pPr>
            <a:r>
              <a:rPr lang="en-US" dirty="0"/>
              <a:t> Most loved language 8 years in a row        …    and most wanted</a:t>
            </a:r>
          </a:p>
        </p:txBody>
      </p:sp>
      <p:sp>
        <p:nvSpPr>
          <p:cNvPr id="6" name="Slide Number Placeholder 5">
            <a:extLst>
              <a:ext uri="{FF2B5EF4-FFF2-40B4-BE49-F238E27FC236}">
                <a16:creationId xmlns:a16="http://schemas.microsoft.com/office/drawing/2014/main" id="{9936C8B6-15B7-C148-5F50-8A019934F4C8}"/>
              </a:ext>
            </a:extLst>
          </p:cNvPr>
          <p:cNvSpPr>
            <a:spLocks noGrp="1"/>
          </p:cNvSpPr>
          <p:nvPr>
            <p:ph type="sldNum" sz="quarter" idx="12"/>
          </p:nvPr>
        </p:nvSpPr>
        <p:spPr/>
        <p:txBody>
          <a:bodyPr/>
          <a:lstStyle/>
          <a:p>
            <a:fld id="{7D62C56D-5E74-2945-931D-C07ECBF0F859}" type="slidenum">
              <a:rPr lang="en-US" smtClean="0"/>
              <a:t>10</a:t>
            </a:fld>
            <a:endParaRPr lang="en-US"/>
          </a:p>
        </p:txBody>
      </p:sp>
      <p:sp>
        <p:nvSpPr>
          <p:cNvPr id="5" name="Content Placeholder 2">
            <a:extLst>
              <a:ext uri="{FF2B5EF4-FFF2-40B4-BE49-F238E27FC236}">
                <a16:creationId xmlns:a16="http://schemas.microsoft.com/office/drawing/2014/main" id="{286FC189-2A6A-7790-5C59-112A2949513C}"/>
              </a:ext>
            </a:extLst>
          </p:cNvPr>
          <p:cNvSpPr txBox="1">
            <a:spLocks/>
          </p:cNvSpPr>
          <p:nvPr/>
        </p:nvSpPr>
        <p:spPr>
          <a:xfrm>
            <a:off x="12679680" y="1742504"/>
            <a:ext cx="11013440"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leverage its great </a:t>
            </a:r>
            <a:r>
              <a:rPr lang="en-US" dirty="0" err="1"/>
              <a:t>featureset</a:t>
            </a:r>
            <a:r>
              <a:rPr lang="en-US" dirty="0"/>
              <a:t> for multi-platform app dev:</a:t>
            </a:r>
          </a:p>
          <a:p>
            <a:r>
              <a:rPr lang="en-US" dirty="0"/>
              <a:t>Rust has already spread (almost) everywhere</a:t>
            </a:r>
          </a:p>
          <a:p>
            <a:pPr lvl="1"/>
            <a:r>
              <a:rPr lang="en-US" dirty="0"/>
              <a:t>Reaches many more domains than Dart</a:t>
            </a:r>
          </a:p>
          <a:p>
            <a:r>
              <a:rPr lang="en-US" dirty="0"/>
              <a:t>Easy, clear dependency management via cargo</a:t>
            </a:r>
          </a:p>
          <a:p>
            <a:r>
              <a:rPr lang="en-US" dirty="0"/>
              <a:t>Simple, built-in cross compilation with wide range of targets</a:t>
            </a:r>
          </a:p>
          <a:p>
            <a:r>
              <a:rPr lang="en-US" dirty="0"/>
              <a:t>Backwards compatibility across compiler versions</a:t>
            </a:r>
          </a:p>
          <a:p>
            <a:endParaRPr lang="en-US" dirty="0"/>
          </a:p>
        </p:txBody>
      </p:sp>
      <p:grpSp>
        <p:nvGrpSpPr>
          <p:cNvPr id="19" name="Group 18">
            <a:extLst>
              <a:ext uri="{FF2B5EF4-FFF2-40B4-BE49-F238E27FC236}">
                <a16:creationId xmlns:a16="http://schemas.microsoft.com/office/drawing/2014/main" id="{B83970FE-78EF-873F-C33B-C9858964797D}"/>
              </a:ext>
            </a:extLst>
          </p:cNvPr>
          <p:cNvGrpSpPr/>
          <p:nvPr/>
        </p:nvGrpSpPr>
        <p:grpSpPr>
          <a:xfrm>
            <a:off x="660400" y="2088069"/>
            <a:ext cx="6566725" cy="4838129"/>
            <a:chOff x="660400" y="2239107"/>
            <a:chExt cx="6361723" cy="4687091"/>
          </a:xfrm>
        </p:grpSpPr>
        <p:pic>
          <p:nvPicPr>
            <p:cNvPr id="15" name="Picture 14">
              <a:extLst>
                <a:ext uri="{FF2B5EF4-FFF2-40B4-BE49-F238E27FC236}">
                  <a16:creationId xmlns:a16="http://schemas.microsoft.com/office/drawing/2014/main" id="{14CEC1FE-8F8C-85D7-391B-54BB19625B9D}"/>
                </a:ext>
              </a:extLst>
            </p:cNvPr>
            <p:cNvPicPr>
              <a:picLocks noChangeAspect="1"/>
            </p:cNvPicPr>
            <p:nvPr/>
          </p:nvPicPr>
          <p:blipFill rotWithShape="1">
            <a:blip r:embed="rId3"/>
            <a:srcRect l="3056" r="21544"/>
            <a:stretch/>
          </p:blipFill>
          <p:spPr>
            <a:xfrm>
              <a:off x="660400" y="6235694"/>
              <a:ext cx="6361723" cy="690504"/>
            </a:xfrm>
            <a:prstGeom prst="rect">
              <a:avLst/>
            </a:prstGeom>
          </p:spPr>
        </p:pic>
        <p:sp>
          <p:nvSpPr>
            <p:cNvPr id="13" name="Rectangle 12">
              <a:extLst>
                <a:ext uri="{FF2B5EF4-FFF2-40B4-BE49-F238E27FC236}">
                  <a16:creationId xmlns:a16="http://schemas.microsoft.com/office/drawing/2014/main" id="{54347C8F-8DD2-D788-9712-C6484B7FF376}"/>
                </a:ext>
              </a:extLst>
            </p:cNvPr>
            <p:cNvSpPr/>
            <p:nvPr/>
          </p:nvSpPr>
          <p:spPr>
            <a:xfrm>
              <a:off x="666427" y="4149966"/>
              <a:ext cx="6349139" cy="1195036"/>
            </a:xfrm>
            <a:prstGeom prst="rect">
              <a:avLst/>
            </a:prstGeom>
            <a:solidFill>
              <a:srgbClr val="1F2C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a:t>
              </a:r>
            </a:p>
          </p:txBody>
        </p:sp>
        <p:pic>
          <p:nvPicPr>
            <p:cNvPr id="4" name="Picture 3">
              <a:extLst>
                <a:ext uri="{FF2B5EF4-FFF2-40B4-BE49-F238E27FC236}">
                  <a16:creationId xmlns:a16="http://schemas.microsoft.com/office/drawing/2014/main" id="{8D3CFB13-0D1F-78A2-3183-AA82422513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522" r="961" b="52483"/>
            <a:stretch/>
          </p:blipFill>
          <p:spPr>
            <a:xfrm>
              <a:off x="660400" y="2239107"/>
              <a:ext cx="6361723" cy="2450123"/>
            </a:xfrm>
            <a:prstGeom prst="rect">
              <a:avLst/>
            </a:prstGeom>
          </p:spPr>
        </p:pic>
        <p:pic>
          <p:nvPicPr>
            <p:cNvPr id="11" name="Picture 10">
              <a:extLst>
                <a:ext uri="{FF2B5EF4-FFF2-40B4-BE49-F238E27FC236}">
                  <a16:creationId xmlns:a16="http://schemas.microsoft.com/office/drawing/2014/main" id="{795275B3-3FDF-02E9-21B5-A1A75B795EA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77242" r="961" b="325"/>
            <a:stretch/>
          </p:blipFill>
          <p:spPr>
            <a:xfrm>
              <a:off x="660401" y="5100252"/>
              <a:ext cx="6361722" cy="1195036"/>
            </a:xfrm>
            <a:prstGeom prst="rect">
              <a:avLst/>
            </a:prstGeom>
          </p:spPr>
        </p:pic>
      </p:grpSp>
      <p:pic>
        <p:nvPicPr>
          <p:cNvPr id="17" name="Picture 16">
            <a:extLst>
              <a:ext uri="{FF2B5EF4-FFF2-40B4-BE49-F238E27FC236}">
                <a16:creationId xmlns:a16="http://schemas.microsoft.com/office/drawing/2014/main" id="{2173215B-DEC4-78EF-A261-380B1C3A38C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009665" y="2100948"/>
            <a:ext cx="2896030" cy="4769932"/>
          </a:xfrm>
          <a:prstGeom prst="rect">
            <a:avLst/>
          </a:prstGeom>
        </p:spPr>
      </p:pic>
    </p:spTree>
    <p:extLst>
      <p:ext uri="{BB962C8B-B14F-4D97-AF65-F5344CB8AC3E}">
        <p14:creationId xmlns:p14="http://schemas.microsoft.com/office/powerpoint/2010/main" val="689725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lstStyle/>
          <a:p>
            <a:r>
              <a:rPr lang="en-US" dirty="0"/>
              <a:t>Rust itself is the right choice</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9"/>
            <a:ext cx="11013440" cy="680656"/>
          </a:xfrm>
        </p:spPr>
        <p:txBody>
          <a:bodyPr>
            <a:normAutofit/>
          </a:bodyPr>
          <a:lstStyle/>
          <a:p>
            <a:pPr marL="0" indent="0">
              <a:buNone/>
            </a:pPr>
            <a:r>
              <a:rPr lang="en-US" dirty="0"/>
              <a:t>Leverage Rust’s great features for multi-platform app dev:</a:t>
            </a:r>
          </a:p>
        </p:txBody>
      </p:sp>
      <p:sp>
        <p:nvSpPr>
          <p:cNvPr id="6" name="Slide Number Placeholder 5">
            <a:extLst>
              <a:ext uri="{FF2B5EF4-FFF2-40B4-BE49-F238E27FC236}">
                <a16:creationId xmlns:a16="http://schemas.microsoft.com/office/drawing/2014/main" id="{9936C8B6-15B7-C148-5F50-8A019934F4C8}"/>
              </a:ext>
            </a:extLst>
          </p:cNvPr>
          <p:cNvSpPr>
            <a:spLocks noGrp="1"/>
          </p:cNvSpPr>
          <p:nvPr>
            <p:ph type="sldNum" sz="quarter" idx="12"/>
          </p:nvPr>
        </p:nvSpPr>
        <p:spPr/>
        <p:txBody>
          <a:bodyPr/>
          <a:lstStyle/>
          <a:p>
            <a:fld id="{7D62C56D-5E74-2945-931D-C07ECBF0F859}" type="slidenum">
              <a:rPr lang="en-US" smtClean="0"/>
              <a:t>11</a:t>
            </a:fld>
            <a:endParaRPr lang="en-US"/>
          </a:p>
        </p:txBody>
      </p:sp>
      <p:sp>
        <p:nvSpPr>
          <p:cNvPr id="5" name="Content Placeholder 2">
            <a:extLst>
              <a:ext uri="{FF2B5EF4-FFF2-40B4-BE49-F238E27FC236}">
                <a16:creationId xmlns:a16="http://schemas.microsoft.com/office/drawing/2014/main" id="{286FC189-2A6A-7790-5C59-112A2949513C}"/>
              </a:ext>
            </a:extLst>
          </p:cNvPr>
          <p:cNvSpPr txBox="1">
            <a:spLocks/>
          </p:cNvSpPr>
          <p:nvPr/>
        </p:nvSpPr>
        <p:spPr>
          <a:xfrm>
            <a:off x="12405360" y="1468184"/>
            <a:ext cx="11013440"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Let’s leverage its great </a:t>
            </a:r>
            <a:r>
              <a:rPr lang="en-US" dirty="0" err="1"/>
              <a:t>featureset</a:t>
            </a:r>
            <a:r>
              <a:rPr lang="en-US" dirty="0"/>
              <a:t> for multi-platform app dev:</a:t>
            </a:r>
          </a:p>
          <a:p>
            <a:r>
              <a:rPr lang="en-US" dirty="0"/>
              <a:t>Rust has already spread (almost) everywhere</a:t>
            </a:r>
          </a:p>
          <a:p>
            <a:pPr lvl="1"/>
            <a:r>
              <a:rPr lang="en-US" dirty="0"/>
              <a:t>Reaches many more domains than Dart</a:t>
            </a:r>
          </a:p>
          <a:p>
            <a:r>
              <a:rPr lang="en-US" dirty="0"/>
              <a:t>Easy, clear dependency management via cargo</a:t>
            </a:r>
          </a:p>
          <a:p>
            <a:r>
              <a:rPr lang="en-US" dirty="0"/>
              <a:t>Simple, built-in cross compilation with wide range of targets</a:t>
            </a:r>
          </a:p>
          <a:p>
            <a:r>
              <a:rPr lang="en-US" dirty="0"/>
              <a:t>Backwards compatibility across compiler versions</a:t>
            </a:r>
          </a:p>
          <a:p>
            <a:endParaRPr lang="en-US" dirty="0"/>
          </a:p>
        </p:txBody>
      </p:sp>
      <p:grpSp>
        <p:nvGrpSpPr>
          <p:cNvPr id="32" name="Group 31">
            <a:extLst>
              <a:ext uri="{FF2B5EF4-FFF2-40B4-BE49-F238E27FC236}">
                <a16:creationId xmlns:a16="http://schemas.microsoft.com/office/drawing/2014/main" id="{42BA7A69-1C2A-AD06-A381-826B73BD92AE}"/>
              </a:ext>
            </a:extLst>
          </p:cNvPr>
          <p:cNvGrpSpPr/>
          <p:nvPr/>
        </p:nvGrpSpPr>
        <p:grpSpPr>
          <a:xfrm>
            <a:off x="441960" y="4694268"/>
            <a:ext cx="4913376" cy="1906739"/>
            <a:chOff x="441960" y="4694268"/>
            <a:chExt cx="4913376" cy="1906739"/>
          </a:xfrm>
        </p:grpSpPr>
        <p:sp>
          <p:nvSpPr>
            <p:cNvPr id="9" name="Content Placeholder 2">
              <a:extLst>
                <a:ext uri="{FF2B5EF4-FFF2-40B4-BE49-F238E27FC236}">
                  <a16:creationId xmlns:a16="http://schemas.microsoft.com/office/drawing/2014/main" id="{2323A244-8BF2-C6AD-5EE7-0A58A4D18044}"/>
                </a:ext>
              </a:extLst>
            </p:cNvPr>
            <p:cNvSpPr txBox="1">
              <a:spLocks/>
            </p:cNvSpPr>
            <p:nvPr/>
          </p:nvSpPr>
          <p:spPr>
            <a:xfrm>
              <a:off x="441960" y="5920351"/>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Simple cross compilation</a:t>
              </a:r>
            </a:p>
          </p:txBody>
        </p:sp>
        <p:sp>
          <p:nvSpPr>
            <p:cNvPr id="12" name="Rectangle 11" descr="Shuffle with solid fill">
              <a:extLst>
                <a:ext uri="{FF2B5EF4-FFF2-40B4-BE49-F238E27FC236}">
                  <a16:creationId xmlns:a16="http://schemas.microsoft.com/office/drawing/2014/main" id="{8A42FF4F-0426-1437-336F-A829DF7F5691}"/>
                </a:ext>
              </a:extLst>
            </p:cNvPr>
            <p:cNvSpPr/>
            <p:nvPr/>
          </p:nvSpPr>
          <p:spPr>
            <a:xfrm>
              <a:off x="2383249" y="4694268"/>
              <a:ext cx="1030798" cy="1030798"/>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grpSp>
      <p:grpSp>
        <p:nvGrpSpPr>
          <p:cNvPr id="31" name="Group 30">
            <a:extLst>
              <a:ext uri="{FF2B5EF4-FFF2-40B4-BE49-F238E27FC236}">
                <a16:creationId xmlns:a16="http://schemas.microsoft.com/office/drawing/2014/main" id="{C4AE3E6D-242F-752B-50D9-56C1410795F3}"/>
              </a:ext>
            </a:extLst>
          </p:cNvPr>
          <p:cNvGrpSpPr/>
          <p:nvPr/>
        </p:nvGrpSpPr>
        <p:grpSpPr>
          <a:xfrm>
            <a:off x="6134608" y="2272525"/>
            <a:ext cx="4913376" cy="2045530"/>
            <a:chOff x="6134608" y="2272525"/>
            <a:chExt cx="4913376" cy="2045530"/>
          </a:xfrm>
        </p:grpSpPr>
        <p:sp>
          <p:nvSpPr>
            <p:cNvPr id="8" name="Content Placeholder 2">
              <a:extLst>
                <a:ext uri="{FF2B5EF4-FFF2-40B4-BE49-F238E27FC236}">
                  <a16:creationId xmlns:a16="http://schemas.microsoft.com/office/drawing/2014/main" id="{2CE3ACB4-FE07-822F-F649-F641A4197DAF}"/>
                </a:ext>
              </a:extLst>
            </p:cNvPr>
            <p:cNvSpPr txBox="1">
              <a:spLocks/>
            </p:cNvSpPr>
            <p:nvPr/>
          </p:nvSpPr>
          <p:spPr>
            <a:xfrm>
              <a:off x="6134608" y="3637399"/>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Easy, clear dependency </a:t>
              </a:r>
              <a:r>
                <a:rPr lang="en-US" dirty="0" err="1"/>
                <a:t>mgmt</a:t>
              </a:r>
              <a:endParaRPr lang="en-US" dirty="0"/>
            </a:p>
          </p:txBody>
        </p:sp>
        <p:pic>
          <p:nvPicPr>
            <p:cNvPr id="21" name="Graphic 20">
              <a:extLst>
                <a:ext uri="{FF2B5EF4-FFF2-40B4-BE49-F238E27FC236}">
                  <a16:creationId xmlns:a16="http://schemas.microsoft.com/office/drawing/2014/main" id="{ACA1ED7D-1784-B8BA-0CD7-2527F0E7FC8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03066" y="2272525"/>
              <a:ext cx="1314085" cy="1193051"/>
            </a:xfrm>
            <a:prstGeom prst="rect">
              <a:avLst/>
            </a:prstGeom>
          </p:spPr>
        </p:pic>
      </p:grpSp>
      <p:grpSp>
        <p:nvGrpSpPr>
          <p:cNvPr id="33" name="Group 32">
            <a:extLst>
              <a:ext uri="{FF2B5EF4-FFF2-40B4-BE49-F238E27FC236}">
                <a16:creationId xmlns:a16="http://schemas.microsoft.com/office/drawing/2014/main" id="{49DEB625-5F68-4716-E69C-1200913DCED1}"/>
              </a:ext>
            </a:extLst>
          </p:cNvPr>
          <p:cNvGrpSpPr/>
          <p:nvPr/>
        </p:nvGrpSpPr>
        <p:grpSpPr>
          <a:xfrm>
            <a:off x="6131560" y="4563491"/>
            <a:ext cx="4913376" cy="2037516"/>
            <a:chOff x="6131560" y="4563491"/>
            <a:chExt cx="4913376" cy="2037516"/>
          </a:xfrm>
        </p:grpSpPr>
        <p:sp>
          <p:nvSpPr>
            <p:cNvPr id="10" name="Content Placeholder 2">
              <a:extLst>
                <a:ext uri="{FF2B5EF4-FFF2-40B4-BE49-F238E27FC236}">
                  <a16:creationId xmlns:a16="http://schemas.microsoft.com/office/drawing/2014/main" id="{3F9604B1-ACCC-87B4-7020-606D5768416F}"/>
                </a:ext>
              </a:extLst>
            </p:cNvPr>
            <p:cNvSpPr txBox="1">
              <a:spLocks/>
            </p:cNvSpPr>
            <p:nvPr/>
          </p:nvSpPr>
          <p:spPr>
            <a:xfrm>
              <a:off x="6131560" y="5920351"/>
              <a:ext cx="4913376" cy="6806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Ecosystem covers many domains</a:t>
              </a:r>
            </a:p>
          </p:txBody>
        </p:sp>
        <p:sp>
          <p:nvSpPr>
            <p:cNvPr id="18" name="Rectangle 17" descr="Umbrella with solid fill">
              <a:extLst>
                <a:ext uri="{FF2B5EF4-FFF2-40B4-BE49-F238E27FC236}">
                  <a16:creationId xmlns:a16="http://schemas.microsoft.com/office/drawing/2014/main" id="{2F187288-C9F9-3271-FA34-9A0F5B068A8F}"/>
                </a:ext>
              </a:extLst>
            </p:cNvPr>
            <p:cNvSpPr/>
            <p:nvPr/>
          </p:nvSpPr>
          <p:spPr>
            <a:xfrm>
              <a:off x="8043672" y="4563491"/>
              <a:ext cx="1292352" cy="1292352"/>
            </a:xfrm>
            <a:prstGeom prst="rect">
              <a:avLst/>
            </a:prstGeom>
            <a:blipFill>
              <a:blip r:embed="rId7">
                <a:extLst>
                  <a:ext uri="{96DAC541-7B7A-43D3-8B79-37D633B846F1}">
                    <asvg:svgBlip xmlns:asvg="http://schemas.microsoft.com/office/drawing/2016/SVG/main" r:embed="rId8"/>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3" name="Rectangle 22" descr="Box outline">
              <a:extLst>
                <a:ext uri="{FF2B5EF4-FFF2-40B4-BE49-F238E27FC236}">
                  <a16:creationId xmlns:a16="http://schemas.microsoft.com/office/drawing/2014/main" id="{D723F16A-9339-0ECB-F150-DAACAEE271AF}"/>
                </a:ext>
              </a:extLst>
            </p:cNvPr>
            <p:cNvSpPr/>
            <p:nvPr/>
          </p:nvSpPr>
          <p:spPr>
            <a:xfrm>
              <a:off x="8767874" y="5323021"/>
              <a:ext cx="421845" cy="421845"/>
            </a:xfrm>
            <a:prstGeom prst="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24" name="Rectangle 23" descr="Box outline">
              <a:extLst>
                <a:ext uri="{FF2B5EF4-FFF2-40B4-BE49-F238E27FC236}">
                  <a16:creationId xmlns:a16="http://schemas.microsoft.com/office/drawing/2014/main" id="{87712D88-E0E6-A2D3-E15A-E9064FE07B09}"/>
                </a:ext>
              </a:extLst>
            </p:cNvPr>
            <p:cNvSpPr/>
            <p:nvPr/>
          </p:nvSpPr>
          <p:spPr>
            <a:xfrm>
              <a:off x="8125968" y="5240725"/>
              <a:ext cx="421845" cy="421845"/>
            </a:xfrm>
            <a:prstGeom prst="rect">
              <a:avLst/>
            </a:prstGeom>
            <a:blipFill>
              <a:blip r:embed="rId9">
                <a:extLs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grpSp>
        <p:nvGrpSpPr>
          <p:cNvPr id="30" name="Group 29">
            <a:extLst>
              <a:ext uri="{FF2B5EF4-FFF2-40B4-BE49-F238E27FC236}">
                <a16:creationId xmlns:a16="http://schemas.microsoft.com/office/drawing/2014/main" id="{BDCA9F88-38D2-3796-D1DE-315F61D610B5}"/>
              </a:ext>
            </a:extLst>
          </p:cNvPr>
          <p:cNvGrpSpPr/>
          <p:nvPr/>
        </p:nvGrpSpPr>
        <p:grpSpPr>
          <a:xfrm>
            <a:off x="445008" y="2362667"/>
            <a:ext cx="4913376" cy="1955388"/>
            <a:chOff x="445008" y="2362667"/>
            <a:chExt cx="4913376" cy="1955388"/>
          </a:xfrm>
        </p:grpSpPr>
        <p:sp>
          <p:nvSpPr>
            <p:cNvPr id="7" name="Content Placeholder 2">
              <a:extLst>
                <a:ext uri="{FF2B5EF4-FFF2-40B4-BE49-F238E27FC236}">
                  <a16:creationId xmlns:a16="http://schemas.microsoft.com/office/drawing/2014/main" id="{C98D3B17-9107-7107-CA11-9AF508735BAC}"/>
                </a:ext>
              </a:extLst>
            </p:cNvPr>
            <p:cNvSpPr txBox="1">
              <a:spLocks/>
            </p:cNvSpPr>
            <p:nvPr/>
          </p:nvSpPr>
          <p:spPr>
            <a:xfrm>
              <a:off x="445008" y="3637399"/>
              <a:ext cx="4913376" cy="6806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Safety, runtime efficiency</a:t>
              </a:r>
            </a:p>
          </p:txBody>
        </p:sp>
        <p:sp>
          <p:nvSpPr>
            <p:cNvPr id="27" name="Rectangle 26" descr="Gauge with solid fill">
              <a:extLst>
                <a:ext uri="{FF2B5EF4-FFF2-40B4-BE49-F238E27FC236}">
                  <a16:creationId xmlns:a16="http://schemas.microsoft.com/office/drawing/2014/main" id="{C429FC26-5CA2-2F2E-38C5-21EA131FC21B}"/>
                </a:ext>
              </a:extLst>
            </p:cNvPr>
            <p:cNvSpPr/>
            <p:nvPr/>
          </p:nvSpPr>
          <p:spPr>
            <a:xfrm>
              <a:off x="3044776" y="2362667"/>
              <a:ext cx="1152718" cy="115271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29" name="Picture 28" descr="A blue and white icon of a person wearing a hard hat and a cross&#10;&#10;Description automatically generated">
              <a:extLst>
                <a:ext uri="{FF2B5EF4-FFF2-40B4-BE49-F238E27FC236}">
                  <a16:creationId xmlns:a16="http://schemas.microsoft.com/office/drawing/2014/main" id="{A7A46D9F-C683-77B2-EDCB-0992F1E671DD}"/>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903383" y="2517624"/>
              <a:ext cx="933358" cy="979450"/>
            </a:xfrm>
            <a:prstGeom prst="rect">
              <a:avLst/>
            </a:prstGeom>
          </p:spPr>
        </p:pic>
      </p:grpSp>
      <p:sp>
        <p:nvSpPr>
          <p:cNvPr id="11" name="Date Placeholder 1">
            <a:extLst>
              <a:ext uri="{FF2B5EF4-FFF2-40B4-BE49-F238E27FC236}">
                <a16:creationId xmlns:a16="http://schemas.microsoft.com/office/drawing/2014/main" id="{09002099-0EC2-0C98-0B01-07FC56ED16AE}"/>
              </a:ext>
            </a:extLst>
          </p:cNvPr>
          <p:cNvSpPr>
            <a:spLocks noGrp="1"/>
          </p:cNvSpPr>
          <p:nvPr>
            <p:ph type="dt" sz="half" idx="10"/>
          </p:nvPr>
        </p:nvSpPr>
        <p:spPr>
          <a:xfrm>
            <a:off x="808890" y="6463305"/>
            <a:ext cx="2514014" cy="365125"/>
          </a:xfrm>
        </p:spPr>
        <p:txBody>
          <a:bodyPr/>
          <a:lstStyle/>
          <a:p>
            <a:r>
              <a:rPr lang="en-US"/>
              <a:t>Robius: App Dev in Rust</a:t>
            </a:r>
            <a:endParaRPr lang="en-US" dirty="0"/>
          </a:p>
        </p:txBody>
      </p:sp>
      <p:pic>
        <p:nvPicPr>
          <p:cNvPr id="13" name="Picture 12" descr="A logo of a company&#10;&#10;Description automatically generated with medium confidence">
            <a:extLst>
              <a:ext uri="{FF2B5EF4-FFF2-40B4-BE49-F238E27FC236}">
                <a16:creationId xmlns:a16="http://schemas.microsoft.com/office/drawing/2014/main" id="{D51BB954-0CA2-ED79-4877-25F7BE467CA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62858" y="6520424"/>
            <a:ext cx="261619" cy="261619"/>
          </a:xfrm>
          <a:prstGeom prst="rect">
            <a:avLst/>
          </a:prstGeom>
        </p:spPr>
      </p:pic>
    </p:spTree>
    <p:extLst>
      <p:ext uri="{BB962C8B-B14F-4D97-AF65-F5344CB8AC3E}">
        <p14:creationId xmlns:p14="http://schemas.microsoft.com/office/powerpoint/2010/main" val="170106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50"/>
                                        <p:tgtEl>
                                          <p:spTgt spid="30"/>
                                        </p:tgtEl>
                                      </p:cBhvr>
                                    </p:animEffect>
                                    <p:anim calcmode="lin" valueType="num">
                                      <p:cBhvr>
                                        <p:cTn id="8" dur="750" fill="hold"/>
                                        <p:tgtEl>
                                          <p:spTgt spid="30"/>
                                        </p:tgtEl>
                                        <p:attrNameLst>
                                          <p:attrName>ppt_x</p:attrName>
                                        </p:attrNameLst>
                                      </p:cBhvr>
                                      <p:tavLst>
                                        <p:tav tm="0">
                                          <p:val>
                                            <p:strVal val="#ppt_x"/>
                                          </p:val>
                                        </p:tav>
                                        <p:tav tm="100000">
                                          <p:val>
                                            <p:strVal val="#ppt_x"/>
                                          </p:val>
                                        </p:tav>
                                      </p:tavLst>
                                    </p:anim>
                                    <p:anim calcmode="lin" valueType="num">
                                      <p:cBhvr>
                                        <p:cTn id="9" dur="75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750"/>
                                        <p:tgtEl>
                                          <p:spTgt spid="31"/>
                                        </p:tgtEl>
                                      </p:cBhvr>
                                    </p:animEffect>
                                    <p:anim calcmode="lin" valueType="num">
                                      <p:cBhvr>
                                        <p:cTn id="15" dur="750" fill="hold"/>
                                        <p:tgtEl>
                                          <p:spTgt spid="31"/>
                                        </p:tgtEl>
                                        <p:attrNameLst>
                                          <p:attrName>ppt_x</p:attrName>
                                        </p:attrNameLst>
                                      </p:cBhvr>
                                      <p:tavLst>
                                        <p:tav tm="0">
                                          <p:val>
                                            <p:strVal val="#ppt_x"/>
                                          </p:val>
                                        </p:tav>
                                        <p:tav tm="100000">
                                          <p:val>
                                            <p:strVal val="#ppt_x"/>
                                          </p:val>
                                        </p:tav>
                                      </p:tavLst>
                                    </p:anim>
                                    <p:anim calcmode="lin" valueType="num">
                                      <p:cBhvr>
                                        <p:cTn id="16"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anim calcmode="lin" valueType="num">
                                      <p:cBhvr>
                                        <p:cTn id="22" dur="750" fill="hold"/>
                                        <p:tgtEl>
                                          <p:spTgt spid="32"/>
                                        </p:tgtEl>
                                        <p:attrNameLst>
                                          <p:attrName>ppt_x</p:attrName>
                                        </p:attrNameLst>
                                      </p:cBhvr>
                                      <p:tavLst>
                                        <p:tav tm="0">
                                          <p:val>
                                            <p:strVal val="#ppt_x"/>
                                          </p:val>
                                        </p:tav>
                                        <p:tav tm="100000">
                                          <p:val>
                                            <p:strVal val="#ppt_x"/>
                                          </p:val>
                                        </p:tav>
                                      </p:tavLst>
                                    </p:anim>
                                    <p:anim calcmode="lin" valueType="num">
                                      <p:cBhvr>
                                        <p:cTn id="23" dur="75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anim calcmode="lin" valueType="num">
                                      <p:cBhvr>
                                        <p:cTn id="29" dur="750" fill="hold"/>
                                        <p:tgtEl>
                                          <p:spTgt spid="33"/>
                                        </p:tgtEl>
                                        <p:attrNameLst>
                                          <p:attrName>ppt_x</p:attrName>
                                        </p:attrNameLst>
                                      </p:cBhvr>
                                      <p:tavLst>
                                        <p:tav tm="0">
                                          <p:val>
                                            <p:strVal val="#ppt_x"/>
                                          </p:val>
                                        </p:tav>
                                        <p:tav tm="100000">
                                          <p:val>
                                            <p:strVal val="#ppt_x"/>
                                          </p:val>
                                        </p:tav>
                                      </p:tavLst>
                                    </p:anim>
                                    <p:anim calcmode="lin" valueType="num">
                                      <p:cBhvr>
                                        <p:cTn id="30"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C7DF-E003-48FA-D9F9-B1057C1276F8}"/>
              </a:ext>
            </a:extLst>
          </p:cNvPr>
          <p:cNvSpPr>
            <a:spLocks noGrp="1"/>
          </p:cNvSpPr>
          <p:nvPr>
            <p:ph type="title"/>
          </p:nvPr>
        </p:nvSpPr>
        <p:spPr/>
        <p:txBody>
          <a:bodyPr/>
          <a:lstStyle/>
          <a:p>
            <a:r>
              <a:rPr lang="en-US" dirty="0"/>
              <a:t>Rust is great, but … </a:t>
            </a:r>
          </a:p>
        </p:txBody>
      </p:sp>
      <p:sp>
        <p:nvSpPr>
          <p:cNvPr id="3" name="Content Placeholder 2">
            <a:extLst>
              <a:ext uri="{FF2B5EF4-FFF2-40B4-BE49-F238E27FC236}">
                <a16:creationId xmlns:a16="http://schemas.microsoft.com/office/drawing/2014/main" id="{9AABEA13-FDC8-EC28-3177-BF197AB7F694}"/>
              </a:ext>
            </a:extLst>
          </p:cNvPr>
          <p:cNvSpPr>
            <a:spLocks noGrp="1"/>
          </p:cNvSpPr>
          <p:nvPr>
            <p:ph idx="1"/>
          </p:nvPr>
        </p:nvSpPr>
        <p:spPr>
          <a:xfrm>
            <a:off x="518160" y="1477329"/>
            <a:ext cx="11013440" cy="3288982"/>
          </a:xfrm>
        </p:spPr>
        <p:txBody>
          <a:bodyPr>
            <a:normAutofit/>
          </a:bodyPr>
          <a:lstStyle/>
          <a:p>
            <a:r>
              <a:rPr lang="en-US" dirty="0"/>
              <a:t>Some shortcomings from a UI standpoint</a:t>
            </a:r>
          </a:p>
          <a:p>
            <a:pPr lvl="1"/>
            <a:r>
              <a:rPr lang="en-US" dirty="0"/>
              <a:t>Lack of familiar OOP patterns; UI folks are accustomed to inheritance </a:t>
            </a:r>
          </a:p>
          <a:p>
            <a:pPr lvl="1"/>
            <a:r>
              <a:rPr lang="en-US" dirty="0"/>
              <a:t>Difficult to realize shared mutable state</a:t>
            </a:r>
          </a:p>
          <a:p>
            <a:pPr lvl="2"/>
            <a:r>
              <a:rPr lang="en-US" dirty="0"/>
              <a:t>Typical closure-based callback pattern → overuse of  </a:t>
            </a:r>
            <a:r>
              <a:rPr lang="en-US" dirty="0" err="1">
                <a:latin typeface="Andale Mono" panose="020B0509000000000004" pitchFamily="49" charset="0"/>
              </a:rPr>
              <a:t>Rc</a:t>
            </a:r>
            <a:r>
              <a:rPr lang="en-US" dirty="0">
                <a:latin typeface="Andale Mono" panose="020B0509000000000004" pitchFamily="49" charset="0"/>
              </a:rPr>
              <a:t>&lt;</a:t>
            </a:r>
            <a:r>
              <a:rPr lang="en-US" dirty="0" err="1">
                <a:latin typeface="Andale Mono" panose="020B0509000000000004" pitchFamily="49" charset="0"/>
              </a:rPr>
              <a:t>RefCell</a:t>
            </a:r>
            <a:r>
              <a:rPr lang="en-US" dirty="0">
                <a:latin typeface="Andale Mono" panose="020B0509000000000004" pitchFamily="49" charset="0"/>
              </a:rPr>
              <a:t>&lt;…&gt;&gt; </a:t>
            </a:r>
          </a:p>
          <a:p>
            <a:pPr lvl="1"/>
            <a:r>
              <a:rPr lang="en-US" dirty="0"/>
              <a:t>Compilation is “slow”</a:t>
            </a:r>
          </a:p>
          <a:p>
            <a:pPr lvl="2"/>
            <a:r>
              <a:rPr lang="en-US" dirty="0"/>
              <a:t>But constantly improving … (see Nick </a:t>
            </a:r>
            <a:r>
              <a:rPr lang="en-US" dirty="0" err="1"/>
              <a:t>Nethercote’s</a:t>
            </a:r>
            <a:r>
              <a:rPr lang="en-US" dirty="0"/>
              <a:t> work)</a:t>
            </a:r>
          </a:p>
          <a:p>
            <a:pPr marL="457200" lvl="1" indent="0">
              <a:buNone/>
            </a:pPr>
            <a:endParaRPr lang="en-US" dirty="0"/>
          </a:p>
          <a:p>
            <a:r>
              <a:rPr lang="en-US" dirty="0"/>
              <a:t>Potentially steep learning curve for frontend </a:t>
            </a:r>
            <a:r>
              <a:rPr lang="en-US" dirty="0" err="1"/>
              <a:t>devs</a:t>
            </a:r>
            <a:endParaRPr lang="en-US" dirty="0"/>
          </a:p>
          <a:p>
            <a:pPr lvl="1"/>
            <a:endParaRPr lang="en-US" dirty="0"/>
          </a:p>
        </p:txBody>
      </p:sp>
      <p:sp>
        <p:nvSpPr>
          <p:cNvPr id="6" name="Slide Number Placeholder 5">
            <a:extLst>
              <a:ext uri="{FF2B5EF4-FFF2-40B4-BE49-F238E27FC236}">
                <a16:creationId xmlns:a16="http://schemas.microsoft.com/office/drawing/2014/main" id="{B7F6C230-1209-8432-687C-A686F54D4A9B}"/>
              </a:ext>
            </a:extLst>
          </p:cNvPr>
          <p:cNvSpPr>
            <a:spLocks noGrp="1"/>
          </p:cNvSpPr>
          <p:nvPr>
            <p:ph type="sldNum" sz="quarter" idx="12"/>
          </p:nvPr>
        </p:nvSpPr>
        <p:spPr/>
        <p:txBody>
          <a:bodyPr/>
          <a:lstStyle/>
          <a:p>
            <a:fld id="{7D62C56D-5E74-2945-931D-C07ECBF0F859}" type="slidenum">
              <a:rPr lang="en-US" smtClean="0"/>
              <a:t>12</a:t>
            </a:fld>
            <a:endParaRPr lang="en-US"/>
          </a:p>
        </p:txBody>
      </p:sp>
      <p:sp>
        <p:nvSpPr>
          <p:cNvPr id="10" name="Round Diagonal Corner Rectangle 9">
            <a:extLst>
              <a:ext uri="{FF2B5EF4-FFF2-40B4-BE49-F238E27FC236}">
                <a16:creationId xmlns:a16="http://schemas.microsoft.com/office/drawing/2014/main" id="{D137E0B0-F7DA-30E0-A598-3F72F497015F}"/>
              </a:ext>
            </a:extLst>
          </p:cNvPr>
          <p:cNvSpPr/>
          <p:nvPr/>
        </p:nvSpPr>
        <p:spPr>
          <a:xfrm>
            <a:off x="880110" y="4907161"/>
            <a:ext cx="5257800" cy="990720"/>
          </a:xfrm>
          <a:prstGeom prst="round2DiagRect">
            <a:avLst>
              <a:gd name="adj1" fmla="val 50000"/>
              <a:gd name="adj2"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Seaford" pitchFamily="2" charset="0"/>
              </a:rPr>
              <a:t>Mobile </a:t>
            </a:r>
            <a:r>
              <a:rPr lang="en-US" sz="2400" dirty="0" err="1">
                <a:latin typeface="Seaford" pitchFamily="2" charset="0"/>
              </a:rPr>
              <a:t>devs</a:t>
            </a:r>
            <a:r>
              <a:rPr lang="en-US" sz="2400" dirty="0">
                <a:latin typeface="Seaford" pitchFamily="2" charset="0"/>
              </a:rPr>
              <a:t> needed ~3.5 months</a:t>
            </a:r>
            <a:br>
              <a:rPr lang="en-US" sz="2400" dirty="0">
                <a:latin typeface="Seaford" pitchFamily="2" charset="0"/>
              </a:rPr>
            </a:br>
            <a:r>
              <a:rPr lang="en-US" sz="2400" dirty="0">
                <a:latin typeface="Seaford" pitchFamily="2" charset="0"/>
              </a:rPr>
              <a:t>of retraining to switch to Flutter</a:t>
            </a:r>
          </a:p>
        </p:txBody>
      </p:sp>
      <p:pic>
        <p:nvPicPr>
          <p:cNvPr id="14" name="Picture 13">
            <a:extLst>
              <a:ext uri="{FF2B5EF4-FFF2-40B4-BE49-F238E27FC236}">
                <a16:creationId xmlns:a16="http://schemas.microsoft.com/office/drawing/2014/main" id="{058B409B-5284-44AB-D74A-0323516BFC8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501" t="17214" r="8501" b="17214"/>
          <a:stretch/>
        </p:blipFill>
        <p:spPr>
          <a:xfrm>
            <a:off x="6787024" y="5098987"/>
            <a:ext cx="1545315" cy="563368"/>
          </a:xfrm>
          <a:prstGeom prst="round2DiagRect">
            <a:avLst/>
          </a:prstGeom>
        </p:spPr>
      </p:pic>
      <p:sp>
        <p:nvSpPr>
          <p:cNvPr id="16" name="TextBox 15">
            <a:extLst>
              <a:ext uri="{FF2B5EF4-FFF2-40B4-BE49-F238E27FC236}">
                <a16:creationId xmlns:a16="http://schemas.microsoft.com/office/drawing/2014/main" id="{E65D62FB-80A2-BD5B-E61E-8F1F10F5B68C}"/>
              </a:ext>
            </a:extLst>
          </p:cNvPr>
          <p:cNvSpPr txBox="1"/>
          <p:nvPr/>
        </p:nvSpPr>
        <p:spPr>
          <a:xfrm>
            <a:off x="5846785" y="5098220"/>
            <a:ext cx="914400" cy="523220"/>
          </a:xfrm>
          <a:prstGeom prst="rect">
            <a:avLst/>
          </a:prstGeom>
          <a:noFill/>
        </p:spPr>
        <p:txBody>
          <a:bodyPr wrap="square" rtlCol="0">
            <a:spAutoFit/>
          </a:bodyPr>
          <a:lstStyle/>
          <a:p>
            <a:pPr algn="r"/>
            <a:r>
              <a:rPr lang="en-US" sz="2800" dirty="0"/>
              <a:t>--</a:t>
            </a:r>
          </a:p>
        </p:txBody>
      </p:sp>
      <p:sp>
        <p:nvSpPr>
          <p:cNvPr id="18" name="TextBox 17">
            <a:extLst>
              <a:ext uri="{FF2B5EF4-FFF2-40B4-BE49-F238E27FC236}">
                <a16:creationId xmlns:a16="http://schemas.microsoft.com/office/drawing/2014/main" id="{06B5201D-6754-9E71-0B18-808662F26695}"/>
              </a:ext>
            </a:extLst>
          </p:cNvPr>
          <p:cNvSpPr txBox="1"/>
          <p:nvPr/>
        </p:nvSpPr>
        <p:spPr>
          <a:xfrm>
            <a:off x="5076092" y="6458431"/>
            <a:ext cx="5615354" cy="307777"/>
          </a:xfrm>
          <a:prstGeom prst="rect">
            <a:avLst/>
          </a:prstGeom>
          <a:noFill/>
        </p:spPr>
        <p:txBody>
          <a:bodyPr wrap="square">
            <a:spAutoFit/>
          </a:bodyPr>
          <a:lstStyle/>
          <a:p>
            <a:r>
              <a:rPr lang="en-US" sz="1400" dirty="0">
                <a:solidFill>
                  <a:schemeClr val="bg1">
                    <a:lumMod val="65000"/>
                  </a:schemeClr>
                </a:solidFill>
              </a:rPr>
              <a:t>Source:  https://</a:t>
            </a:r>
            <a:r>
              <a:rPr lang="en-US" sz="1400" dirty="0" err="1">
                <a:solidFill>
                  <a:schemeClr val="bg1">
                    <a:lumMod val="65000"/>
                  </a:schemeClr>
                </a:solidFill>
              </a:rPr>
              <a:t>verygood.ventures</a:t>
            </a:r>
            <a:r>
              <a:rPr lang="en-US" sz="1400" dirty="0">
                <a:solidFill>
                  <a:schemeClr val="bg1">
                    <a:lumMod val="65000"/>
                  </a:schemeClr>
                </a:solidFill>
              </a:rPr>
              <a:t>/whitepaper/business-value-of-flutter</a:t>
            </a:r>
          </a:p>
        </p:txBody>
      </p:sp>
      <p:sp>
        <p:nvSpPr>
          <p:cNvPr id="5" name="Date Placeholder 1">
            <a:extLst>
              <a:ext uri="{FF2B5EF4-FFF2-40B4-BE49-F238E27FC236}">
                <a16:creationId xmlns:a16="http://schemas.microsoft.com/office/drawing/2014/main" id="{4E95317F-FEC8-217E-20DA-CB304F6D4399}"/>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4186791-CC37-E473-4DFC-A3B3E161AE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25531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6" y="4434050"/>
            <a:ext cx="8216244"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Goals   </a:t>
            </a:r>
            <a:r>
              <a:rPr lang="en-US" sz="4400" dirty="0"/>
              <a:t>(selected)</a:t>
            </a:r>
            <a:endParaRPr lang="en-US" sz="6600" dirty="0"/>
          </a:p>
        </p:txBody>
      </p:sp>
      <p:sp>
        <p:nvSpPr>
          <p:cNvPr id="3" name="Slide Number Placeholder 2">
            <a:extLst>
              <a:ext uri="{FF2B5EF4-FFF2-40B4-BE49-F238E27FC236}">
                <a16:creationId xmlns:a16="http://schemas.microsoft.com/office/drawing/2014/main" id="{C1C02312-1BE7-11F9-D680-391ECCD833D7}"/>
              </a:ext>
            </a:extLst>
          </p:cNvPr>
          <p:cNvSpPr>
            <a:spLocks noGrp="1"/>
          </p:cNvSpPr>
          <p:nvPr>
            <p:ph type="sldNum" sz="quarter" idx="12"/>
          </p:nvPr>
        </p:nvSpPr>
        <p:spPr/>
        <p:txBody>
          <a:bodyPr/>
          <a:lstStyle/>
          <a:p>
            <a:fld id="{7D62C56D-5E74-2945-931D-C07ECBF0F859}" type="slidenum">
              <a:rPr lang="en-US" smtClean="0"/>
              <a:pPr/>
              <a:t>13</a:t>
            </a:fld>
            <a:endParaRPr lang="en-US" dirty="0"/>
          </a:p>
        </p:txBody>
      </p:sp>
    </p:spTree>
    <p:extLst>
      <p:ext uri="{BB962C8B-B14F-4D97-AF65-F5344CB8AC3E}">
        <p14:creationId xmlns:p14="http://schemas.microsoft.com/office/powerpoint/2010/main" val="308919819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14</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021EDBED-9B80-7357-B633-F737B2029E47}"/>
              </a:ext>
            </a:extLst>
          </p:cNvPr>
          <p:cNvSpPr txBox="1"/>
          <p:nvPr/>
        </p:nvSpPr>
        <p:spPr>
          <a:xfrm>
            <a:off x="1707180" y="378274"/>
            <a:ext cx="10924208"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Reference design of full system stack</a:t>
            </a:r>
            <a:endParaRPr lang="en-US" sz="4800" kern="1200" dirty="0">
              <a:latin typeface="Seaford Display" pitchFamily="2" charset="0"/>
            </a:endParaRPr>
          </a:p>
        </p:txBody>
      </p:sp>
      <p:sp>
        <p:nvSpPr>
          <p:cNvPr id="2" name="Rectangle 1" descr="Building Brick Wall with solid fill">
            <a:extLst>
              <a:ext uri="{FF2B5EF4-FFF2-40B4-BE49-F238E27FC236}">
                <a16:creationId xmlns:a16="http://schemas.microsoft.com/office/drawing/2014/main" id="{F3735479-901F-7EAF-E092-49ED80311902}"/>
              </a:ext>
            </a:extLst>
          </p:cNvPr>
          <p:cNvSpPr/>
          <p:nvPr/>
        </p:nvSpPr>
        <p:spPr>
          <a:xfrm>
            <a:off x="502920" y="228600"/>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pic>
        <p:nvPicPr>
          <p:cNvPr id="63" name="Picture 62" descr="A diagram of a software application&#10;&#10;Description automatically generated">
            <a:extLst>
              <a:ext uri="{FF2B5EF4-FFF2-40B4-BE49-F238E27FC236}">
                <a16:creationId xmlns:a16="http://schemas.microsoft.com/office/drawing/2014/main" id="{C3FEDDB8-F220-B8FE-DD9C-F6877184CBCA}"/>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Blur radius="46"/>
                    </a14:imgEffect>
                  </a14:imgLayer>
                </a14:imgProps>
              </a:ext>
              <a:ext uri="{28A0092B-C50C-407E-A947-70E740481C1C}">
                <a14:useLocalDpi xmlns:a14="http://schemas.microsoft.com/office/drawing/2010/main"/>
              </a:ext>
            </a:extLst>
          </a:blip>
          <a:stretch>
            <a:fillRect/>
          </a:stretch>
        </p:blipFill>
        <p:spPr>
          <a:xfrm>
            <a:off x="3535617" y="7735526"/>
            <a:ext cx="6651824" cy="3958847"/>
          </a:xfrm>
          <a:prstGeom prst="rect">
            <a:avLst/>
          </a:prstGeom>
        </p:spPr>
      </p:pic>
      <p:sp>
        <p:nvSpPr>
          <p:cNvPr id="66" name="TextBox 65">
            <a:extLst>
              <a:ext uri="{FF2B5EF4-FFF2-40B4-BE49-F238E27FC236}">
                <a16:creationId xmlns:a16="http://schemas.microsoft.com/office/drawing/2014/main" id="{0D0919DE-59B2-E062-CDC7-794C087DD812}"/>
              </a:ext>
            </a:extLst>
          </p:cNvPr>
          <p:cNvSpPr txBox="1"/>
          <p:nvPr/>
        </p:nvSpPr>
        <p:spPr>
          <a:xfrm>
            <a:off x="9455093" y="7227695"/>
            <a:ext cx="1464697" cy="1015663"/>
          </a:xfrm>
          <a:prstGeom prst="rect">
            <a:avLst/>
          </a:prstGeom>
          <a:noFill/>
        </p:spPr>
        <p:txBody>
          <a:bodyPr wrap="square" rtlCol="0">
            <a:spAutoFit/>
          </a:bodyPr>
          <a:lstStyle/>
          <a:p>
            <a:r>
              <a:rPr lang="en-US" sz="2000" dirty="0">
                <a:solidFill>
                  <a:schemeClr val="bg2">
                    <a:lumMod val="50000"/>
                  </a:schemeClr>
                </a:solidFill>
              </a:rPr>
              <a:t>details coming later…</a:t>
            </a:r>
          </a:p>
        </p:txBody>
      </p:sp>
      <p:grpSp>
        <p:nvGrpSpPr>
          <p:cNvPr id="57" name="Group 56">
            <a:extLst>
              <a:ext uri="{FF2B5EF4-FFF2-40B4-BE49-F238E27FC236}">
                <a16:creationId xmlns:a16="http://schemas.microsoft.com/office/drawing/2014/main" id="{60A9A255-83E3-D63C-F6B1-780904CF7A3D}"/>
              </a:ext>
            </a:extLst>
          </p:cNvPr>
          <p:cNvGrpSpPr/>
          <p:nvPr/>
        </p:nvGrpSpPr>
        <p:grpSpPr>
          <a:xfrm>
            <a:off x="1728631" y="1363467"/>
            <a:ext cx="8936200" cy="5270917"/>
            <a:chOff x="1764256" y="1363467"/>
            <a:chExt cx="8936200" cy="5270917"/>
          </a:xfrm>
        </p:grpSpPr>
        <p:cxnSp>
          <p:nvCxnSpPr>
            <p:cNvPr id="58" name="Google Shape;54;p13">
              <a:extLst>
                <a:ext uri="{FF2B5EF4-FFF2-40B4-BE49-F238E27FC236}">
                  <a16:creationId xmlns:a16="http://schemas.microsoft.com/office/drawing/2014/main" id="{3BF011C6-B15B-0E54-3F5D-72C24CD0BD84}"/>
                </a:ext>
              </a:extLst>
            </p:cNvPr>
            <p:cNvCxnSpPr>
              <a:endCxn id="69" idx="3"/>
            </p:cNvCxnSpPr>
            <p:nvPr/>
          </p:nvCxnSpPr>
          <p:spPr>
            <a:xfrm rot="10800000">
              <a:off x="5966706" y="4407127"/>
              <a:ext cx="503400" cy="0"/>
            </a:xfrm>
            <a:prstGeom prst="straightConnector1">
              <a:avLst/>
            </a:prstGeom>
            <a:noFill/>
            <a:ln w="9525" cap="flat" cmpd="sng">
              <a:solidFill>
                <a:srgbClr val="000000"/>
              </a:solidFill>
              <a:prstDash val="solid"/>
              <a:round/>
              <a:headEnd type="none" w="med" len="med"/>
              <a:tailEnd type="triangle" w="med" len="med"/>
            </a:ln>
          </p:spPr>
        </p:cxnSp>
        <p:sp>
          <p:nvSpPr>
            <p:cNvPr id="59" name="Google Shape;56;p13">
              <a:extLst>
                <a:ext uri="{FF2B5EF4-FFF2-40B4-BE49-F238E27FC236}">
                  <a16:creationId xmlns:a16="http://schemas.microsoft.com/office/drawing/2014/main" id="{3112335F-56E4-74F8-91FF-7995BC102A7B}"/>
                </a:ext>
              </a:extLst>
            </p:cNvPr>
            <p:cNvSpPr/>
            <p:nvPr/>
          </p:nvSpPr>
          <p:spPr>
            <a:xfrm>
              <a:off x="1764256" y="1363467"/>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60" name="Google Shape;57;p13">
              <a:extLst>
                <a:ext uri="{FF2B5EF4-FFF2-40B4-BE49-F238E27FC236}">
                  <a16:creationId xmlns:a16="http://schemas.microsoft.com/office/drawing/2014/main" id="{3A3DC4FC-0178-2E96-8C8D-B565E6A8EC73}"/>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dirty="0"/>
                <a:t>Business logic</a:t>
              </a:r>
              <a:endParaRPr sz="1300" dirty="0"/>
            </a:p>
          </p:txBody>
        </p:sp>
        <p:sp>
          <p:nvSpPr>
            <p:cNvPr id="61" name="Google Shape;58;p13">
              <a:extLst>
                <a:ext uri="{FF2B5EF4-FFF2-40B4-BE49-F238E27FC236}">
                  <a16:creationId xmlns:a16="http://schemas.microsoft.com/office/drawing/2014/main" id="{A218E7A8-EAAE-6ADB-9D31-8F0F877CE77E}"/>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Platform/OS Native Layers</a:t>
              </a:r>
              <a:br>
                <a:rPr lang="en" dirty="0"/>
              </a:br>
              <a:r>
                <a:rPr lang="en" dirty="0"/>
                <a:t>(Linux, macOS, Windows, Android, iOS, Web, </a:t>
              </a:r>
              <a:r>
                <a:rPr lang="en" dirty="0" err="1"/>
                <a:t>HarmonyOS</a:t>
              </a:r>
              <a:r>
                <a:rPr lang="en" dirty="0"/>
                <a:t> …)</a:t>
              </a:r>
              <a:endParaRPr dirty="0"/>
            </a:p>
          </p:txBody>
        </p:sp>
        <p:sp>
          <p:nvSpPr>
            <p:cNvPr id="62" name="Google Shape;59;p13">
              <a:extLst>
                <a:ext uri="{FF2B5EF4-FFF2-40B4-BE49-F238E27FC236}">
                  <a16:creationId xmlns:a16="http://schemas.microsoft.com/office/drawing/2014/main" id="{0E98320A-66D4-C410-124C-8D27CC68B53D}"/>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64" name="Google Shape;60;p13">
              <a:extLst>
                <a:ext uri="{FF2B5EF4-FFF2-40B4-BE49-F238E27FC236}">
                  <a16:creationId xmlns:a16="http://schemas.microsoft.com/office/drawing/2014/main" id="{107F5C04-A921-C879-BF86-6DCD66E1974F}"/>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Platform Abstractions</a:t>
              </a:r>
              <a:endParaRPr b="1" dirty="0"/>
            </a:p>
          </p:txBody>
        </p:sp>
        <p:sp>
          <p:nvSpPr>
            <p:cNvPr id="65" name="Google Shape;61;p13">
              <a:extLst>
                <a:ext uri="{FF2B5EF4-FFF2-40B4-BE49-F238E27FC236}">
                  <a16:creationId xmlns:a16="http://schemas.microsoft.com/office/drawing/2014/main" id="{EE736338-9B3F-E98E-59A8-25A7653E223A}"/>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67" name="Google Shape;62;p13">
              <a:extLst>
                <a:ext uri="{FF2B5EF4-FFF2-40B4-BE49-F238E27FC236}">
                  <a16:creationId xmlns:a16="http://schemas.microsoft.com/office/drawing/2014/main" id="{298A66DB-2A7B-2507-E6A7-4219EA400F19}"/>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68" name="Google Shape;63;p13">
              <a:extLst>
                <a:ext uri="{FF2B5EF4-FFF2-40B4-BE49-F238E27FC236}">
                  <a16:creationId xmlns:a16="http://schemas.microsoft.com/office/drawing/2014/main" id="{5F85357C-25DD-0FF0-1B23-7B3FC63F9B20}"/>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69" name="Google Shape;55;p13">
              <a:extLst>
                <a:ext uri="{FF2B5EF4-FFF2-40B4-BE49-F238E27FC236}">
                  <a16:creationId xmlns:a16="http://schemas.microsoft.com/office/drawing/2014/main" id="{2330F279-7B42-354A-D541-AC7159AC0309}"/>
                </a:ext>
              </a:extLst>
            </p:cNvPr>
            <p:cNvSpPr/>
            <p:nvPr/>
          </p:nvSpPr>
          <p:spPr>
            <a:xfrm>
              <a:off x="4190406" y="363687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Concurrency Manager</a:t>
              </a:r>
              <a:endParaRPr b="1" dirty="0"/>
            </a:p>
            <a:p>
              <a:pPr marL="0" lvl="0" indent="0" algn="ctr" rtl="0">
                <a:spcBef>
                  <a:spcPts val="1000"/>
                </a:spcBef>
                <a:spcAft>
                  <a:spcPts val="0"/>
                </a:spcAft>
                <a:buNone/>
              </a:pPr>
              <a:r>
                <a:rPr lang="en" sz="1600" i="1" dirty="0"/>
                <a:t>async executor,</a:t>
              </a:r>
              <a:br>
                <a:rPr lang="en" sz="1600" i="1" dirty="0"/>
              </a:br>
              <a:r>
                <a:rPr lang="en" sz="1600" i="1" dirty="0"/>
                <a:t>main &amp; </a:t>
              </a:r>
              <a:r>
                <a:rPr lang="en" sz="1600" i="1" dirty="0" err="1"/>
                <a:t>bkgd</a:t>
              </a:r>
              <a:r>
                <a:rPr lang="en" sz="1600" i="1" dirty="0"/>
                <a:t> thread mgmt.</a:t>
              </a:r>
              <a:endParaRPr sz="1600" i="1" dirty="0"/>
            </a:p>
          </p:txBody>
        </p:sp>
        <p:sp>
          <p:nvSpPr>
            <p:cNvPr id="70" name="Google Shape;64;p13">
              <a:extLst>
                <a:ext uri="{FF2B5EF4-FFF2-40B4-BE49-F238E27FC236}">
                  <a16:creationId xmlns:a16="http://schemas.microsoft.com/office/drawing/2014/main" id="{C7902B5E-915E-362F-9010-B72835CDA1AA}"/>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71" name="Google Shape;65;p13">
              <a:extLst>
                <a:ext uri="{FF2B5EF4-FFF2-40B4-BE49-F238E27FC236}">
                  <a16:creationId xmlns:a16="http://schemas.microsoft.com/office/drawing/2014/main" id="{648D5022-8663-43A3-5B82-2B77195EE4DD}"/>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72" name="Google Shape;66;p13">
              <a:extLst>
                <a:ext uri="{FF2B5EF4-FFF2-40B4-BE49-F238E27FC236}">
                  <a16:creationId xmlns:a16="http://schemas.microsoft.com/office/drawing/2014/main" id="{2FF1E82F-EB7F-2664-8B51-7D008CD733BF}"/>
                </a:ext>
              </a:extLst>
            </p:cNvPr>
            <p:cNvCxnSpPr>
              <a:cxnSpLocks/>
              <a:endCxn id="69" idx="0"/>
            </p:cNvCxnSpPr>
            <p:nvPr/>
          </p:nvCxnSpPr>
          <p:spPr>
            <a:xfrm>
              <a:off x="5078556" y="2390929"/>
              <a:ext cx="0" cy="1245948"/>
            </a:xfrm>
            <a:prstGeom prst="straightConnector1">
              <a:avLst/>
            </a:prstGeom>
            <a:noFill/>
            <a:ln w="9525" cap="flat" cmpd="sng">
              <a:solidFill>
                <a:srgbClr val="000000"/>
              </a:solidFill>
              <a:prstDash val="solid"/>
              <a:round/>
              <a:headEnd type="none" w="med" len="med"/>
              <a:tailEnd type="triangle" w="med" len="med"/>
            </a:ln>
          </p:spPr>
        </p:cxnSp>
        <p:cxnSp>
          <p:nvCxnSpPr>
            <p:cNvPr id="73" name="Google Shape;67;p13">
              <a:extLst>
                <a:ext uri="{FF2B5EF4-FFF2-40B4-BE49-F238E27FC236}">
                  <a16:creationId xmlns:a16="http://schemas.microsoft.com/office/drawing/2014/main" id="{AD4FB61E-7216-C41C-401C-EE965868D020}"/>
                </a:ext>
              </a:extLst>
            </p:cNvPr>
            <p:cNvCxnSpPr>
              <a:cxnSpLocks/>
              <a:stCxn id="71" idx="2"/>
              <a:endCxn id="64" idx="0"/>
            </p:cNvCxnSpPr>
            <p:nvPr/>
          </p:nvCxnSpPr>
          <p:spPr>
            <a:xfrm rot="16200000" flipH="1">
              <a:off x="6720082" y="1232703"/>
              <a:ext cx="556048" cy="2872500"/>
            </a:xfrm>
            <a:prstGeom prst="bentConnector3">
              <a:avLst>
                <a:gd name="adj1" fmla="val 72503"/>
              </a:avLst>
            </a:prstGeom>
            <a:noFill/>
            <a:ln w="9525" cap="flat" cmpd="sng">
              <a:solidFill>
                <a:srgbClr val="000000"/>
              </a:solidFill>
              <a:prstDash val="solid"/>
              <a:round/>
              <a:headEnd type="none" w="med" len="med"/>
              <a:tailEnd type="triangle" w="med" len="med"/>
            </a:ln>
          </p:spPr>
        </p:cxnSp>
        <p:cxnSp>
          <p:nvCxnSpPr>
            <p:cNvPr id="74" name="Google Shape;68;p13">
              <a:extLst>
                <a:ext uri="{FF2B5EF4-FFF2-40B4-BE49-F238E27FC236}">
                  <a16:creationId xmlns:a16="http://schemas.microsoft.com/office/drawing/2014/main" id="{BCBD5B20-81BA-F5E9-9DBE-5EFAE2743D29}"/>
                </a:ext>
              </a:extLst>
            </p:cNvPr>
            <p:cNvCxnSpPr>
              <a:cxnSpLocks/>
              <a:stCxn id="60" idx="2"/>
            </p:cNvCxnSpPr>
            <p:nvPr/>
          </p:nvCxnSpPr>
          <p:spPr>
            <a:xfrm>
              <a:off x="8790261" y="2390929"/>
              <a:ext cx="0" cy="556048"/>
            </a:xfrm>
            <a:prstGeom prst="straightConnector1">
              <a:avLst/>
            </a:prstGeom>
            <a:noFill/>
            <a:ln w="9525" cap="flat" cmpd="sng">
              <a:solidFill>
                <a:srgbClr val="000000"/>
              </a:solidFill>
              <a:prstDash val="solid"/>
              <a:round/>
              <a:headEnd type="none" w="med" len="med"/>
              <a:tailEnd type="triangle" w="med" len="med"/>
            </a:ln>
          </p:spPr>
        </p:cxnSp>
        <p:cxnSp>
          <p:nvCxnSpPr>
            <p:cNvPr id="75" name="Google Shape;69;p13">
              <a:extLst>
                <a:ext uri="{FF2B5EF4-FFF2-40B4-BE49-F238E27FC236}">
                  <a16:creationId xmlns:a16="http://schemas.microsoft.com/office/drawing/2014/main" id="{20C667F5-FB33-6381-3B49-B7DBE9461627}"/>
                </a:ext>
              </a:extLst>
            </p:cNvPr>
            <p:cNvCxnSpPr>
              <a:stCxn id="62" idx="2"/>
            </p:cNvCxnSpPr>
            <p:nvPr/>
          </p:nvCxnSpPr>
          <p:spPr>
            <a:xfrm>
              <a:off x="2863956" y="5620577"/>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76" name="Google Shape;70;p13">
              <a:extLst>
                <a:ext uri="{FF2B5EF4-FFF2-40B4-BE49-F238E27FC236}">
                  <a16:creationId xmlns:a16="http://schemas.microsoft.com/office/drawing/2014/main" id="{D5B59137-F06A-0767-E1E9-AE3C8F1059F9}"/>
                </a:ext>
              </a:extLst>
            </p:cNvPr>
            <p:cNvCxnSpPr>
              <a:cxnSpLocks/>
              <a:stCxn id="69" idx="2"/>
            </p:cNvCxnSpPr>
            <p:nvPr/>
          </p:nvCxnSpPr>
          <p:spPr>
            <a:xfrm>
              <a:off x="5078556" y="5177377"/>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77" name="Google Shape;71;p13">
              <a:extLst>
                <a:ext uri="{FF2B5EF4-FFF2-40B4-BE49-F238E27FC236}">
                  <a16:creationId xmlns:a16="http://schemas.microsoft.com/office/drawing/2014/main" id="{1CA40CF6-022D-3499-9F77-D2B53A211235}"/>
                </a:ext>
              </a:extLst>
            </p:cNvPr>
            <p:cNvCxnSpPr>
              <a:cxnSpLocks/>
              <a:stCxn id="64" idx="2"/>
            </p:cNvCxnSpPr>
            <p:nvPr/>
          </p:nvCxnSpPr>
          <p:spPr>
            <a:xfrm>
              <a:off x="8434356" y="5620577"/>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78" name="Google Shape;72;p13">
              <a:extLst>
                <a:ext uri="{FF2B5EF4-FFF2-40B4-BE49-F238E27FC236}">
                  <a16:creationId xmlns:a16="http://schemas.microsoft.com/office/drawing/2014/main" id="{ED3C8C4F-9183-CFAD-2F13-622414A2FC97}"/>
                </a:ext>
              </a:extLst>
            </p:cNvPr>
            <p:cNvCxnSpPr>
              <a:cxnSpLocks/>
              <a:stCxn id="71" idx="1"/>
            </p:cNvCxnSpPr>
            <p:nvPr/>
          </p:nvCxnSpPr>
          <p:spPr>
            <a:xfrm flipH="1" flipV="1">
              <a:off x="3609472" y="2069432"/>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79" name="Google Shape;74;p13">
              <a:extLst>
                <a:ext uri="{FF2B5EF4-FFF2-40B4-BE49-F238E27FC236}">
                  <a16:creationId xmlns:a16="http://schemas.microsoft.com/office/drawing/2014/main" id="{9E7A55D9-6306-1865-7633-F300546CEA19}"/>
                </a:ext>
              </a:extLst>
            </p:cNvPr>
            <p:cNvCxnSpPr>
              <a:cxnSpLocks/>
              <a:stCxn id="71" idx="3"/>
              <a:endCxn id="60" idx="1"/>
            </p:cNvCxnSpPr>
            <p:nvPr/>
          </p:nvCxnSpPr>
          <p:spPr>
            <a:xfrm>
              <a:off x="6775206" y="2071364"/>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80" name="Google Shape;73;p13">
              <a:extLst>
                <a:ext uri="{FF2B5EF4-FFF2-40B4-BE49-F238E27FC236}">
                  <a16:creationId xmlns:a16="http://schemas.microsoft.com/office/drawing/2014/main" id="{01B822C0-0DBE-C5FA-45DD-2543663C727C}"/>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5;p13">
              <a:extLst>
                <a:ext uri="{FF2B5EF4-FFF2-40B4-BE49-F238E27FC236}">
                  <a16:creationId xmlns:a16="http://schemas.microsoft.com/office/drawing/2014/main" id="{C392494C-1694-6B70-378C-E6D0A21E2CB2}"/>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82" name="Google Shape;76;p13">
              <a:extLst>
                <a:ext uri="{FF2B5EF4-FFF2-40B4-BE49-F238E27FC236}">
                  <a16:creationId xmlns:a16="http://schemas.microsoft.com/office/drawing/2014/main" id="{8B3A8173-55B1-A491-805B-F6BD3472F749}"/>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dirty="0"/>
                <a:t>UX logic</a:t>
              </a:r>
              <a:endParaRPr sz="1300" dirty="0"/>
            </a:p>
          </p:txBody>
        </p:sp>
        <p:cxnSp>
          <p:nvCxnSpPr>
            <p:cNvPr id="83" name="Google Shape;77;p13">
              <a:extLst>
                <a:ext uri="{FF2B5EF4-FFF2-40B4-BE49-F238E27FC236}">
                  <a16:creationId xmlns:a16="http://schemas.microsoft.com/office/drawing/2014/main" id="{C109FEB0-65F3-F848-9DC6-9B63E13EE961}"/>
                </a:ext>
              </a:extLst>
            </p:cNvPr>
            <p:cNvCxnSpPr>
              <a:stCxn id="81" idx="3"/>
              <a:endCxn id="82"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84" name="Google Shape;78;p13">
              <a:extLst>
                <a:ext uri="{FF2B5EF4-FFF2-40B4-BE49-F238E27FC236}">
                  <a16:creationId xmlns:a16="http://schemas.microsoft.com/office/drawing/2014/main" id="{29418280-9B9E-38E9-84CE-59AB35691C4B}"/>
                </a:ext>
              </a:extLst>
            </p:cNvPr>
            <p:cNvCxnSpPr>
              <a:cxnSpLocks/>
              <a:stCxn id="80" idx="2"/>
              <a:endCxn id="62" idx="0"/>
            </p:cNvCxnSpPr>
            <p:nvPr/>
          </p:nvCxnSpPr>
          <p:spPr>
            <a:xfrm>
              <a:off x="2863956" y="2589196"/>
              <a:ext cx="0" cy="357781"/>
            </a:xfrm>
            <a:prstGeom prst="straightConnector1">
              <a:avLst/>
            </a:prstGeom>
            <a:noFill/>
            <a:ln w="9525" cap="flat" cmpd="sng">
              <a:solidFill>
                <a:srgbClr val="000000"/>
              </a:solidFill>
              <a:prstDash val="solid"/>
              <a:round/>
              <a:headEnd type="none" w="med" len="med"/>
              <a:tailEnd type="triangle" w="med" len="med"/>
            </a:ln>
          </p:spPr>
        </p:cxnSp>
        <p:sp>
          <p:nvSpPr>
            <p:cNvPr id="85" name="Google Shape;79;p13">
              <a:extLst>
                <a:ext uri="{FF2B5EF4-FFF2-40B4-BE49-F238E27FC236}">
                  <a16:creationId xmlns:a16="http://schemas.microsoft.com/office/drawing/2014/main" id="{DF8F7001-5D71-5A29-1CD1-AC391A6C02BE}"/>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86" name="Google Shape;80;p13">
              <a:extLst>
                <a:ext uri="{FF2B5EF4-FFF2-40B4-BE49-F238E27FC236}">
                  <a16:creationId xmlns:a16="http://schemas.microsoft.com/office/drawing/2014/main" id="{39597FD6-C465-7588-3CBB-F92D9D5EBEFA}"/>
                </a:ext>
              </a:extLst>
            </p:cNvPr>
            <p:cNvSpPr/>
            <p:nvPr/>
          </p:nvSpPr>
          <p:spPr>
            <a:xfrm>
              <a:off x="2191896" y="4817002"/>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87" name="Google Shape;81;p13">
              <a:extLst>
                <a:ext uri="{FF2B5EF4-FFF2-40B4-BE49-F238E27FC236}">
                  <a16:creationId xmlns:a16="http://schemas.microsoft.com/office/drawing/2014/main" id="{34F9F9C8-19FA-7554-89BA-1849DB8A9229}"/>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cxnSp>
          <p:nvCxnSpPr>
            <p:cNvPr id="88" name="Google Shape;82;p13">
              <a:extLst>
                <a:ext uri="{FF2B5EF4-FFF2-40B4-BE49-F238E27FC236}">
                  <a16:creationId xmlns:a16="http://schemas.microsoft.com/office/drawing/2014/main" id="{610E20A9-2DE9-299A-101B-DB5C3D4F543C}"/>
                </a:ext>
              </a:extLst>
            </p:cNvPr>
            <p:cNvCxnSpPr/>
            <p:nvPr/>
          </p:nvCxnSpPr>
          <p:spPr>
            <a:xfrm>
              <a:off x="3934196" y="3364367"/>
              <a:ext cx="2295300" cy="0"/>
            </a:xfrm>
            <a:prstGeom prst="straightConnector1">
              <a:avLst/>
            </a:prstGeom>
            <a:noFill/>
            <a:ln w="9525" cap="flat" cmpd="sng">
              <a:solidFill>
                <a:srgbClr val="000000"/>
              </a:solidFill>
              <a:prstDash val="solid"/>
              <a:round/>
              <a:headEnd type="none" w="med" len="med"/>
              <a:tailEnd type="triangle" w="med" len="med"/>
            </a:ln>
          </p:spPr>
        </p:cxnSp>
        <p:sp>
          <p:nvSpPr>
            <p:cNvPr id="89" name="Google Shape;83;p13">
              <a:extLst>
                <a:ext uri="{FF2B5EF4-FFF2-40B4-BE49-F238E27FC236}">
                  <a16:creationId xmlns:a16="http://schemas.microsoft.com/office/drawing/2014/main" id="{D0D1CBA2-2D41-A257-A0CD-0CA76EAFBF85}"/>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90" name="Google Shape;84;p13">
              <a:extLst>
                <a:ext uri="{FF2B5EF4-FFF2-40B4-BE49-F238E27FC236}">
                  <a16:creationId xmlns:a16="http://schemas.microsoft.com/office/drawing/2014/main" id="{A940519C-4A9B-EABC-C665-6844B8B07AFB}"/>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Drawing</a:t>
              </a:r>
              <a:endParaRPr sz="1200" dirty="0"/>
            </a:p>
          </p:txBody>
        </p:sp>
        <p:sp>
          <p:nvSpPr>
            <p:cNvPr id="91" name="Google Shape;85;p13">
              <a:extLst>
                <a:ext uri="{FF2B5EF4-FFF2-40B4-BE49-F238E27FC236}">
                  <a16:creationId xmlns:a16="http://schemas.microsoft.com/office/drawing/2014/main" id="{50D9C674-3FA5-10AB-D741-128CA0735187}"/>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92" name="Google Shape;86;p13">
              <a:extLst>
                <a:ext uri="{FF2B5EF4-FFF2-40B4-BE49-F238E27FC236}">
                  <a16:creationId xmlns:a16="http://schemas.microsoft.com/office/drawing/2014/main" id="{64DEC253-DC8B-70FD-942A-D963A3FF3D00}"/>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93" name="Google Shape;87;p13">
              <a:extLst>
                <a:ext uri="{FF2B5EF4-FFF2-40B4-BE49-F238E27FC236}">
                  <a16:creationId xmlns:a16="http://schemas.microsoft.com/office/drawing/2014/main" id="{7EDF6E72-254E-874F-AC52-4DD17201D31C}"/>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94" name="Google Shape;88;p13">
              <a:extLst>
                <a:ext uri="{FF2B5EF4-FFF2-40B4-BE49-F238E27FC236}">
                  <a16:creationId xmlns:a16="http://schemas.microsoft.com/office/drawing/2014/main" id="{92C1B6D1-B768-0F5E-577A-979892F14890}"/>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95" name="Google Shape;89;p13">
              <a:extLst>
                <a:ext uri="{FF2B5EF4-FFF2-40B4-BE49-F238E27FC236}">
                  <a16:creationId xmlns:a16="http://schemas.microsoft.com/office/drawing/2014/main" id="{3F2B0E74-3F9C-9153-7AA5-FAA97F03D2CE}"/>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96" name="Google Shape;90;p13">
              <a:extLst>
                <a:ext uri="{FF2B5EF4-FFF2-40B4-BE49-F238E27FC236}">
                  <a16:creationId xmlns:a16="http://schemas.microsoft.com/office/drawing/2014/main" id="{7D6EB454-F0D2-388F-E13B-F38D0690FC0B}"/>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97" name="Google Shape;91;p13">
              <a:extLst>
                <a:ext uri="{FF2B5EF4-FFF2-40B4-BE49-F238E27FC236}">
                  <a16:creationId xmlns:a16="http://schemas.microsoft.com/office/drawing/2014/main" id="{D8CC025C-B107-0241-843F-3F1EC58748B4}"/>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98" name="Google Shape;92;p13">
              <a:extLst>
                <a:ext uri="{FF2B5EF4-FFF2-40B4-BE49-F238E27FC236}">
                  <a16:creationId xmlns:a16="http://schemas.microsoft.com/office/drawing/2014/main" id="{163A3C6B-CF6D-C053-2D9D-A277959C5496}"/>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99" name="Google Shape;93;p13">
              <a:extLst>
                <a:ext uri="{FF2B5EF4-FFF2-40B4-BE49-F238E27FC236}">
                  <a16:creationId xmlns:a16="http://schemas.microsoft.com/office/drawing/2014/main" id="{9D4A84A1-113B-A3A6-48FC-CF22208FF65C}"/>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100" name="Google Shape;94;p13">
              <a:extLst>
                <a:ext uri="{FF2B5EF4-FFF2-40B4-BE49-F238E27FC236}">
                  <a16:creationId xmlns:a16="http://schemas.microsoft.com/office/drawing/2014/main" id="{271ABEAD-1E36-31A1-7FF9-7F1D8C95401F}"/>
                </a:ext>
              </a:extLst>
            </p:cNvPr>
            <p:cNvSpPr/>
            <p:nvPr/>
          </p:nvSpPr>
          <p:spPr>
            <a:xfrm>
              <a:off x="947631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101" name="Google Shape;95;p13">
              <a:extLst>
                <a:ext uri="{FF2B5EF4-FFF2-40B4-BE49-F238E27FC236}">
                  <a16:creationId xmlns:a16="http://schemas.microsoft.com/office/drawing/2014/main" id="{4B8C6294-7818-0833-E969-1DC21E7D1520}"/>
                </a:ext>
              </a:extLst>
            </p:cNvPr>
            <p:cNvSpPr/>
            <p:nvPr/>
          </p:nvSpPr>
          <p:spPr>
            <a:xfrm>
              <a:off x="848824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102" name="Google Shape;96;p13">
              <a:extLst>
                <a:ext uri="{FF2B5EF4-FFF2-40B4-BE49-F238E27FC236}">
                  <a16:creationId xmlns:a16="http://schemas.microsoft.com/office/drawing/2014/main" id="{85CDF995-0E55-023A-1B86-06FC427F1A4B}"/>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103" name="Google Shape;97;p13">
              <a:extLst>
                <a:ext uri="{FF2B5EF4-FFF2-40B4-BE49-F238E27FC236}">
                  <a16:creationId xmlns:a16="http://schemas.microsoft.com/office/drawing/2014/main" id="{AE184C5E-8895-226A-B23A-D5BF10A1FB6C}"/>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104" name="Google Shape;98;p13">
              <a:extLst>
                <a:ext uri="{FF2B5EF4-FFF2-40B4-BE49-F238E27FC236}">
                  <a16:creationId xmlns:a16="http://schemas.microsoft.com/office/drawing/2014/main" id="{B378F566-E3C6-E53F-E5C7-57E1AD4E992A}"/>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grpSp>
      <p:sp>
        <p:nvSpPr>
          <p:cNvPr id="105" name="TextBox 104">
            <a:extLst>
              <a:ext uri="{FF2B5EF4-FFF2-40B4-BE49-F238E27FC236}">
                <a16:creationId xmlns:a16="http://schemas.microsoft.com/office/drawing/2014/main" id="{C6E7C50A-93E7-2C12-4580-6C7661C7DD79}"/>
              </a:ext>
            </a:extLst>
          </p:cNvPr>
          <p:cNvSpPr txBox="1"/>
          <p:nvPr/>
        </p:nvSpPr>
        <p:spPr>
          <a:xfrm>
            <a:off x="10752097" y="511016"/>
            <a:ext cx="1427546" cy="523220"/>
          </a:xfrm>
          <a:prstGeom prst="rect">
            <a:avLst/>
          </a:prstGeom>
          <a:noFill/>
        </p:spPr>
        <p:txBody>
          <a:bodyPr wrap="square" rtlCol="0">
            <a:spAutoFit/>
          </a:bodyPr>
          <a:lstStyle/>
          <a:p>
            <a:pPr algn="ctr"/>
            <a:r>
              <a:rPr lang="en-US" sz="1400" dirty="0">
                <a:solidFill>
                  <a:schemeClr val="bg1">
                    <a:lumMod val="50000"/>
                  </a:schemeClr>
                </a:solidFill>
              </a:rPr>
              <a:t>runtime components</a:t>
            </a:r>
          </a:p>
        </p:txBody>
      </p:sp>
      <p:sp>
        <p:nvSpPr>
          <p:cNvPr id="106" name="Double Bracket 105">
            <a:extLst>
              <a:ext uri="{FF2B5EF4-FFF2-40B4-BE49-F238E27FC236}">
                <a16:creationId xmlns:a16="http://schemas.microsoft.com/office/drawing/2014/main" id="{AE4D0D0F-DBEB-977D-8BBD-08825ED7DC2F}"/>
              </a:ext>
            </a:extLst>
          </p:cNvPr>
          <p:cNvSpPr/>
          <p:nvPr/>
        </p:nvSpPr>
        <p:spPr>
          <a:xfrm>
            <a:off x="10941538" y="514111"/>
            <a:ext cx="1045616" cy="521856"/>
          </a:xfrm>
          <a:prstGeom prst="bracketPair">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31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E98A8B1-27CC-2931-2475-944D90F7314B}"/>
              </a:ext>
            </a:extLst>
          </p:cNvPr>
          <p:cNvSpPr/>
          <p:nvPr/>
        </p:nvSpPr>
        <p:spPr>
          <a:xfrm>
            <a:off x="1727200" y="5483157"/>
            <a:ext cx="8438077" cy="1013896"/>
          </a:xfrm>
          <a:prstGeom prst="roundRect">
            <a:avLst/>
          </a:prstGeom>
          <a:ln>
            <a:noFill/>
          </a:ln>
          <a:effectLst>
            <a:outerShdw blurRad="232431" dist="38100" dir="2700000" sx="100555" sy="100555"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1669080" y="1422426"/>
            <a:ext cx="9862520" cy="5285422"/>
          </a:xfrm>
        </p:spPr>
        <p:txBody>
          <a:bodyPr>
            <a:normAutofit/>
          </a:bodyPr>
          <a:lstStyle/>
          <a:p>
            <a:pPr marL="514350" indent="-514350">
              <a:buFont typeface="+mj-lt"/>
              <a:buAutoNum type="arabicPeriod"/>
            </a:pPr>
            <a:r>
              <a:rPr lang="en-US" dirty="0"/>
              <a:t>A series of ready-to-use simple example/demo apps</a:t>
            </a:r>
          </a:p>
          <a:p>
            <a:pPr lvl="1"/>
            <a:endParaRPr lang="en-US" dirty="0"/>
          </a:p>
          <a:p>
            <a:endParaRPr lang="en-US" dirty="0"/>
          </a:p>
          <a:p>
            <a:endParaRPr lang="en-US" dirty="0"/>
          </a:p>
          <a:p>
            <a:pPr marL="0" indent="0">
              <a:buNone/>
            </a:pPr>
            <a:endParaRPr lang="en-US" dirty="0"/>
          </a:p>
          <a:p>
            <a:pPr marL="0" indent="0">
              <a:buNone/>
            </a:pPr>
            <a:br>
              <a:rPr lang="en-US" dirty="0"/>
            </a:br>
            <a:endParaRPr lang="en-US" dirty="0"/>
          </a:p>
          <a:p>
            <a:pPr marL="514350" indent="-514350">
              <a:spcAft>
                <a:spcPts val="1800"/>
              </a:spcAft>
              <a:buFont typeface="+mj-lt"/>
              <a:buAutoNum type="arabicPeriod" startAt="2"/>
            </a:pPr>
            <a:r>
              <a:rPr lang="en-US" dirty="0"/>
              <a:t>A few major commercial-grade flagship apps</a:t>
            </a:r>
          </a:p>
          <a:p>
            <a:pPr marL="514350" indent="-320675">
              <a:spcBef>
                <a:spcPts val="1300"/>
              </a:spcBef>
              <a:buNone/>
            </a:pPr>
            <a:r>
              <a:rPr lang="en-US" dirty="0">
                <a:solidFill>
                  <a:schemeClr val="bg1"/>
                </a:solidFill>
              </a:rPr>
              <a:t>Meta-goal: easy for new </a:t>
            </a:r>
            <a:r>
              <a:rPr lang="en-US" dirty="0" err="1">
                <a:solidFill>
                  <a:schemeClr val="bg1"/>
                </a:solidFill>
              </a:rPr>
              <a:t>devs</a:t>
            </a:r>
            <a:r>
              <a:rPr lang="en-US" dirty="0">
                <a:solidFill>
                  <a:schemeClr val="bg1"/>
                </a:solidFill>
              </a:rPr>
              <a:t> to fork &amp; modify apps</a:t>
            </a:r>
          </a:p>
          <a:p>
            <a:pPr marL="514350" lvl="1" indent="-320675"/>
            <a:r>
              <a:rPr lang="en-US" dirty="0">
                <a:solidFill>
                  <a:schemeClr val="bg1"/>
                </a:solidFill>
              </a:rPr>
              <a:t>Well-commented, well-structured code, plus docs</a:t>
            </a:r>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15</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TextBox 15">
            <a:extLst>
              <a:ext uri="{FF2B5EF4-FFF2-40B4-BE49-F238E27FC236}">
                <a16:creationId xmlns:a16="http://schemas.microsoft.com/office/drawing/2014/main" id="{021EDBED-9B80-7357-B633-F737B2029E47}"/>
              </a:ext>
            </a:extLst>
          </p:cNvPr>
          <p:cNvSpPr txBox="1"/>
          <p:nvPr/>
        </p:nvSpPr>
        <p:spPr>
          <a:xfrm>
            <a:off x="1707180" y="378274"/>
            <a:ext cx="10385097" cy="7570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1066800">
              <a:lnSpc>
                <a:spcPct val="100000"/>
              </a:lnSpc>
              <a:spcBef>
                <a:spcPct val="0"/>
              </a:spcBef>
              <a:spcAft>
                <a:spcPct val="35000"/>
              </a:spcAft>
              <a:buNone/>
              <a:defRPr b="1"/>
            </a:pPr>
            <a:r>
              <a:rPr kumimoji="0" lang="en-US" sz="4800" b="0" i="0" u="none" strike="noStrike" kern="1200" cap="none" spc="0" normalizeH="0" baseline="0" noProof="0" dirty="0">
                <a:ln>
                  <a:noFill/>
                </a:ln>
                <a:solidFill>
                  <a:prstClr val="black"/>
                </a:solidFill>
                <a:effectLst/>
                <a:uLnTx/>
                <a:uFillTx/>
                <a:latin typeface="Seaford Display" pitchFamily="2" charset="0"/>
                <a:ea typeface="+mj-ea"/>
              </a:rPr>
              <a:t>Proof-of-concepts demos + flagship apps</a:t>
            </a:r>
            <a:endParaRPr lang="en-US" sz="4800" kern="1200" dirty="0">
              <a:latin typeface="Seaford Display" pitchFamily="2" charset="0"/>
            </a:endParaRPr>
          </a:p>
        </p:txBody>
      </p:sp>
      <p:sp>
        <p:nvSpPr>
          <p:cNvPr id="7" name="Rectangle 6" descr="Selfie with solid fill">
            <a:extLst>
              <a:ext uri="{FF2B5EF4-FFF2-40B4-BE49-F238E27FC236}">
                <a16:creationId xmlns:a16="http://schemas.microsoft.com/office/drawing/2014/main" id="{25180A96-5E55-0332-A988-C42978211DF1}"/>
              </a:ext>
            </a:extLst>
          </p:cNvPr>
          <p:cNvSpPr/>
          <p:nvPr/>
        </p:nvSpPr>
        <p:spPr>
          <a:xfrm>
            <a:off x="502920" y="228600"/>
            <a:ext cx="1030798" cy="1030798"/>
          </a:xfrm>
          <a:prstGeom prst="rect">
            <a:avLst/>
          </a:prstGeom>
          <a:blipFill>
            <a:blip r:embed="rId3">
              <a:extLs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cxnSp>
        <p:nvCxnSpPr>
          <p:cNvPr id="2" name="Straight Arrow Connector 1">
            <a:extLst>
              <a:ext uri="{FF2B5EF4-FFF2-40B4-BE49-F238E27FC236}">
                <a16:creationId xmlns:a16="http://schemas.microsoft.com/office/drawing/2014/main" id="{94D8FCC5-71C3-24C6-D9B6-75C52739BA6C}"/>
              </a:ext>
            </a:extLst>
          </p:cNvPr>
          <p:cNvCxnSpPr>
            <a:cxnSpLocks/>
            <a:stCxn id="7" idx="2"/>
          </p:cNvCxnSpPr>
          <p:nvPr/>
        </p:nvCxnSpPr>
        <p:spPr>
          <a:xfrm>
            <a:off x="1018319" y="1259398"/>
            <a:ext cx="0" cy="5212629"/>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Graphic 7" descr="Good Inventory with solid fill">
            <a:extLst>
              <a:ext uri="{FF2B5EF4-FFF2-40B4-BE49-F238E27FC236}">
                <a16:creationId xmlns:a16="http://schemas.microsoft.com/office/drawing/2014/main" id="{C1364387-6138-7FFE-1454-245FB76B8A4B}"/>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696198" y="1495093"/>
            <a:ext cx="636694" cy="636694"/>
          </a:xfrm>
          <a:prstGeom prst="rect">
            <a:avLst/>
          </a:prstGeom>
        </p:spPr>
      </p:pic>
      <p:pic>
        <p:nvPicPr>
          <p:cNvPr id="9" name="Graphic 8" descr="Fork In Road with solid fill">
            <a:extLst>
              <a:ext uri="{FF2B5EF4-FFF2-40B4-BE49-F238E27FC236}">
                <a16:creationId xmlns:a16="http://schemas.microsoft.com/office/drawing/2014/main" id="{77FF2BAC-1702-6F7D-F3C4-38ED39037DAF}"/>
              </a:ext>
            </a:extLst>
          </p:cNvPr>
          <p:cNvPicPr>
            <a:picLocks noChangeAspect="1"/>
          </p:cNvPicPr>
          <p:nvPr/>
        </p:nvPicPr>
        <p:blipFill>
          <a:blip r:embed="rId7">
            <a:duotone>
              <a:schemeClr val="accent1">
                <a:shade val="45000"/>
                <a:satMod val="135000"/>
              </a:schemeClr>
              <a:prstClr val="white"/>
            </a:duotone>
            <a:extLst>
              <a:ext uri="{96DAC541-7B7A-43D3-8B79-37D633B846F1}">
                <asvg:svgBlip xmlns:asvg="http://schemas.microsoft.com/office/drawing/2016/SVG/main" r:embed="rId8"/>
              </a:ext>
            </a:extLst>
          </a:blip>
          <a:srcRect/>
          <a:stretch/>
        </p:blipFill>
        <p:spPr>
          <a:xfrm>
            <a:off x="705939" y="5598658"/>
            <a:ext cx="636694" cy="636694"/>
          </a:xfrm>
          <a:prstGeom prst="rect">
            <a:avLst/>
          </a:prstGeom>
        </p:spPr>
      </p:pic>
      <p:pic>
        <p:nvPicPr>
          <p:cNvPr id="12" name="Graphic 11" descr="Online meeting with solid fill">
            <a:extLst>
              <a:ext uri="{FF2B5EF4-FFF2-40B4-BE49-F238E27FC236}">
                <a16:creationId xmlns:a16="http://schemas.microsoft.com/office/drawing/2014/main" id="{78A35646-8967-8BCC-6939-5EB472BEE43F}"/>
              </a:ext>
            </a:extLst>
          </p:cNvPr>
          <p:cNvPicPr>
            <a:picLocks noChangeAspect="1"/>
          </p:cNvPicPr>
          <p:nvPr/>
        </p:nvPicPr>
        <p:blipFill>
          <a:blip r:embed="rId9">
            <a:duotone>
              <a:schemeClr val="accent1">
                <a:shade val="45000"/>
                <a:satMod val="135000"/>
              </a:schemeClr>
              <a:prstClr val="white"/>
            </a:duotone>
            <a:extLst>
              <a:ext uri="{96DAC541-7B7A-43D3-8B79-37D633B846F1}">
                <asvg:svgBlip xmlns:asvg="http://schemas.microsoft.com/office/drawing/2016/SVG/main" r:embed="rId10"/>
              </a:ext>
            </a:extLst>
          </a:blip>
          <a:srcRect/>
          <a:stretch/>
        </p:blipFill>
        <p:spPr>
          <a:xfrm>
            <a:off x="705823" y="4674283"/>
            <a:ext cx="636694" cy="636694"/>
          </a:xfrm>
          <a:prstGeom prst="rect">
            <a:avLst/>
          </a:prstGeom>
        </p:spPr>
      </p:pic>
      <p:pic>
        <p:nvPicPr>
          <p:cNvPr id="2050" name="Picture 2">
            <a:extLst>
              <a:ext uri="{FF2B5EF4-FFF2-40B4-BE49-F238E27FC236}">
                <a16:creationId xmlns:a16="http://schemas.microsoft.com/office/drawing/2014/main" id="{D66B23C2-25DF-93AF-2380-B448772C8AD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068194" y="2090295"/>
            <a:ext cx="1052888"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D47B0E-A0F0-B5E2-8F24-0C20BEFC708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382895" y="2090295"/>
            <a:ext cx="1052888"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DF23D68-8295-C8B7-7F1D-08E035E3AFC0}"/>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flipH="1">
            <a:off x="4697597" y="2090294"/>
            <a:ext cx="1052889" cy="23397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6122388-71E9-F970-8A94-94F76AD49BB9}"/>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012299" y="2090295"/>
            <a:ext cx="1052887" cy="23397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B673BE9-2CE1-2DF5-33D6-F72E1422ED97}"/>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327899" y="2070271"/>
            <a:ext cx="1070908" cy="23797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F96E7AE-4FB4-7055-EEAA-EBF96FF38F94}"/>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8662424" y="2070271"/>
            <a:ext cx="1070908" cy="237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24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19A7D-1904-B821-A29A-884BCD09B166}"/>
              </a:ext>
            </a:extLst>
          </p:cNvPr>
          <p:cNvSpPr>
            <a:spLocks noGrp="1"/>
          </p:cNvSpPr>
          <p:nvPr>
            <p:ph type="title"/>
          </p:nvPr>
        </p:nvSpPr>
        <p:spPr>
          <a:xfrm>
            <a:off x="0" y="-49940"/>
            <a:ext cx="12192000" cy="1325563"/>
          </a:xfrm>
        </p:spPr>
        <p:txBody>
          <a:bodyPr/>
          <a:lstStyle/>
          <a:p>
            <a:pPr algn="ctr"/>
            <a:r>
              <a:rPr lang="en-US" dirty="0"/>
              <a:t>Select technical goals</a:t>
            </a:r>
          </a:p>
        </p:txBody>
      </p:sp>
      <p:sp>
        <p:nvSpPr>
          <p:cNvPr id="6" name="Slide Number Placeholder 5">
            <a:extLst>
              <a:ext uri="{FF2B5EF4-FFF2-40B4-BE49-F238E27FC236}">
                <a16:creationId xmlns:a16="http://schemas.microsoft.com/office/drawing/2014/main" id="{389D10D6-CF49-164B-1818-AAA99B8458EC}"/>
              </a:ext>
            </a:extLst>
          </p:cNvPr>
          <p:cNvSpPr>
            <a:spLocks noGrp="1"/>
          </p:cNvSpPr>
          <p:nvPr>
            <p:ph type="sldNum" sz="quarter" idx="12"/>
          </p:nvPr>
        </p:nvSpPr>
        <p:spPr/>
        <p:txBody>
          <a:bodyPr/>
          <a:lstStyle/>
          <a:p>
            <a:fld id="{7D62C56D-5E74-2945-931D-C07ECBF0F859}" type="slidenum">
              <a:rPr lang="en-US" smtClean="0"/>
              <a:t>16</a:t>
            </a:fld>
            <a:endParaRPr lang="en-US"/>
          </a:p>
        </p:txBody>
      </p:sp>
      <p:grpSp>
        <p:nvGrpSpPr>
          <p:cNvPr id="3" name="Group 2">
            <a:extLst>
              <a:ext uri="{FF2B5EF4-FFF2-40B4-BE49-F238E27FC236}">
                <a16:creationId xmlns:a16="http://schemas.microsoft.com/office/drawing/2014/main" id="{43B728AD-6851-DEED-E2A6-0EC4D4024BFA}"/>
              </a:ext>
            </a:extLst>
          </p:cNvPr>
          <p:cNvGrpSpPr/>
          <p:nvPr/>
        </p:nvGrpSpPr>
        <p:grpSpPr>
          <a:xfrm>
            <a:off x="1519517" y="1120747"/>
            <a:ext cx="9157447" cy="5471161"/>
            <a:chOff x="1519517" y="1120747"/>
            <a:chExt cx="9157447" cy="5471161"/>
          </a:xfrm>
        </p:grpSpPr>
        <p:sp>
          <p:nvSpPr>
            <p:cNvPr id="9" name="Oval 8">
              <a:extLst>
                <a:ext uri="{FF2B5EF4-FFF2-40B4-BE49-F238E27FC236}">
                  <a16:creationId xmlns:a16="http://schemas.microsoft.com/office/drawing/2014/main" id="{30D4AF3A-DA1F-B9AB-E171-3A295E94A3B2}"/>
                </a:ext>
              </a:extLst>
            </p:cNvPr>
            <p:cNvSpPr/>
            <p:nvPr/>
          </p:nvSpPr>
          <p:spPr>
            <a:xfrm>
              <a:off x="1519517" y="1120748"/>
              <a:ext cx="5659419" cy="5471160"/>
            </a:xfrm>
            <a:prstGeom prst="ellipse">
              <a:avLst/>
            </a:prstGeom>
            <a:solidFill>
              <a:schemeClr val="accent6">
                <a:lumMod val="75000"/>
                <a:alpha val="12152"/>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t"/>
            <a:lstStyle/>
            <a:p>
              <a:pPr algn="ctr"/>
              <a:endParaRPr lang="en-US" b="1" dirty="0">
                <a:solidFill>
                  <a:schemeClr val="accent1">
                    <a:lumMod val="75000"/>
                  </a:schemeClr>
                </a:solidFill>
              </a:endParaRPr>
            </a:p>
          </p:txBody>
        </p:sp>
        <p:sp>
          <p:nvSpPr>
            <p:cNvPr id="10" name="Oval 9">
              <a:extLst>
                <a:ext uri="{FF2B5EF4-FFF2-40B4-BE49-F238E27FC236}">
                  <a16:creationId xmlns:a16="http://schemas.microsoft.com/office/drawing/2014/main" id="{33E49FAB-857F-4CE5-48F8-0D1364D17F1D}"/>
                </a:ext>
              </a:extLst>
            </p:cNvPr>
            <p:cNvSpPr/>
            <p:nvPr/>
          </p:nvSpPr>
          <p:spPr>
            <a:xfrm>
              <a:off x="5017545" y="1120747"/>
              <a:ext cx="5659419" cy="5471160"/>
            </a:xfrm>
            <a:prstGeom prst="ellipse">
              <a:avLst/>
            </a:prstGeom>
            <a:solidFill>
              <a:schemeClr val="accent1">
                <a:alpha val="12152"/>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tIns="0" rtlCol="0" anchor="t"/>
            <a:lstStyle/>
            <a:p>
              <a:pPr algn="ctr"/>
              <a:endParaRPr lang="en-US" dirty="0"/>
            </a:p>
          </p:txBody>
        </p:sp>
        <p:sp>
          <p:nvSpPr>
            <p:cNvPr id="12" name="TextBox 11">
              <a:extLst>
                <a:ext uri="{FF2B5EF4-FFF2-40B4-BE49-F238E27FC236}">
                  <a16:creationId xmlns:a16="http://schemas.microsoft.com/office/drawing/2014/main" id="{F144AD0F-FC49-9854-35CC-40A51001B68B}"/>
                </a:ext>
              </a:extLst>
            </p:cNvPr>
            <p:cNvSpPr txBox="1"/>
            <p:nvPr/>
          </p:nvSpPr>
          <p:spPr>
            <a:xfrm>
              <a:off x="3262964" y="1347499"/>
              <a:ext cx="2172526" cy="400110"/>
            </a:xfrm>
            <a:prstGeom prst="rect">
              <a:avLst/>
            </a:prstGeom>
            <a:noFill/>
          </p:spPr>
          <p:txBody>
            <a:bodyPr wrap="square">
              <a:spAutoFit/>
            </a:bodyPr>
            <a:lstStyle/>
            <a:p>
              <a:pPr algn="ctr"/>
              <a:r>
                <a:rPr lang="en-US" sz="2000" b="1" dirty="0">
                  <a:solidFill>
                    <a:schemeClr val="accent6">
                      <a:lumMod val="50000"/>
                    </a:schemeClr>
                  </a:solidFill>
                </a:rPr>
                <a:t>runtime behavior</a:t>
              </a:r>
              <a:endParaRPr lang="en-US" sz="2000" dirty="0">
                <a:solidFill>
                  <a:schemeClr val="accent6">
                    <a:lumMod val="50000"/>
                  </a:schemeClr>
                </a:solidFill>
              </a:endParaRPr>
            </a:p>
          </p:txBody>
        </p:sp>
        <p:sp>
          <p:nvSpPr>
            <p:cNvPr id="13" name="TextBox 12">
              <a:extLst>
                <a:ext uri="{FF2B5EF4-FFF2-40B4-BE49-F238E27FC236}">
                  <a16:creationId xmlns:a16="http://schemas.microsoft.com/office/drawing/2014/main" id="{28BEC6E3-1444-29B4-E15D-09A556FEF079}"/>
                </a:ext>
              </a:extLst>
            </p:cNvPr>
            <p:cNvSpPr txBox="1"/>
            <p:nvPr/>
          </p:nvSpPr>
          <p:spPr>
            <a:xfrm>
              <a:off x="6897017" y="1174503"/>
              <a:ext cx="1900474" cy="707886"/>
            </a:xfrm>
            <a:prstGeom prst="rect">
              <a:avLst/>
            </a:prstGeom>
            <a:noFill/>
          </p:spPr>
          <p:txBody>
            <a:bodyPr wrap="square">
              <a:spAutoFit/>
            </a:bodyPr>
            <a:lstStyle/>
            <a:p>
              <a:pPr algn="ctr"/>
              <a:r>
                <a:rPr lang="en-US" sz="2000" b="1" dirty="0">
                  <a:solidFill>
                    <a:schemeClr val="accent1">
                      <a:lumMod val="75000"/>
                    </a:schemeClr>
                  </a:solidFill>
                </a:rPr>
                <a:t>build-time,</a:t>
              </a:r>
              <a:br>
                <a:rPr lang="en-US" sz="2000" b="1" dirty="0">
                  <a:solidFill>
                    <a:schemeClr val="accent1">
                      <a:lumMod val="75000"/>
                    </a:schemeClr>
                  </a:solidFill>
                </a:rPr>
              </a:br>
              <a:r>
                <a:rPr lang="en-US" sz="2000" b="1" dirty="0">
                  <a:solidFill>
                    <a:schemeClr val="accent1">
                      <a:lumMod val="75000"/>
                    </a:schemeClr>
                  </a:solidFill>
                </a:rPr>
                <a:t> dev tools</a:t>
              </a:r>
              <a:endParaRPr lang="en-US" sz="2000" dirty="0"/>
            </a:p>
          </p:txBody>
        </p:sp>
        <p:sp>
          <p:nvSpPr>
            <p:cNvPr id="14" name="Rounded Rectangle 13">
              <a:extLst>
                <a:ext uri="{FF2B5EF4-FFF2-40B4-BE49-F238E27FC236}">
                  <a16:creationId xmlns:a16="http://schemas.microsoft.com/office/drawing/2014/main" id="{92EFF2DC-F35B-A18D-6ED1-4EE001E76132}"/>
                </a:ext>
              </a:extLst>
            </p:cNvPr>
            <p:cNvSpPr/>
            <p:nvPr/>
          </p:nvSpPr>
          <p:spPr>
            <a:xfrm>
              <a:off x="2453773" y="2416102"/>
              <a:ext cx="1580652" cy="1169687"/>
            </a:xfrm>
            <a:prstGeom prst="roundRect">
              <a:avLst/>
            </a:prstGeom>
            <a:solidFill>
              <a:schemeClr val="accent6">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Efficient, performant execution</a:t>
              </a:r>
            </a:p>
          </p:txBody>
        </p:sp>
        <p:sp>
          <p:nvSpPr>
            <p:cNvPr id="15" name="Rounded Rectangle 14">
              <a:extLst>
                <a:ext uri="{FF2B5EF4-FFF2-40B4-BE49-F238E27FC236}">
                  <a16:creationId xmlns:a16="http://schemas.microsoft.com/office/drawing/2014/main" id="{D9F41274-2553-81F4-242D-778221630631}"/>
                </a:ext>
              </a:extLst>
            </p:cNvPr>
            <p:cNvSpPr/>
            <p:nvPr/>
          </p:nvSpPr>
          <p:spPr>
            <a:xfrm>
              <a:off x="7477257" y="2056868"/>
              <a:ext cx="1959308" cy="893842"/>
            </a:xfrm>
            <a:prstGeom prst="roundRect">
              <a:avLst/>
            </a:prstGeom>
            <a:solidFill>
              <a:schemeClr val="accent1">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Quick compilation</a:t>
              </a:r>
            </a:p>
          </p:txBody>
        </p:sp>
        <p:sp>
          <p:nvSpPr>
            <p:cNvPr id="17" name="Rounded Rectangle 16">
              <a:extLst>
                <a:ext uri="{FF2B5EF4-FFF2-40B4-BE49-F238E27FC236}">
                  <a16:creationId xmlns:a16="http://schemas.microsoft.com/office/drawing/2014/main" id="{756D918C-211E-C57D-C09F-C60DEB2B56A1}"/>
                </a:ext>
              </a:extLst>
            </p:cNvPr>
            <p:cNvSpPr/>
            <p:nvPr/>
          </p:nvSpPr>
          <p:spPr>
            <a:xfrm>
              <a:off x="2790118" y="4449558"/>
              <a:ext cx="1733172" cy="1063354"/>
            </a:xfrm>
            <a:prstGeom prst="roundRect">
              <a:avLst/>
            </a:prstGeom>
            <a:solidFill>
              <a:schemeClr val="accent6">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Fast app startup</a:t>
              </a:r>
            </a:p>
          </p:txBody>
        </p:sp>
        <p:sp>
          <p:nvSpPr>
            <p:cNvPr id="18" name="Rounded Rectangle 17">
              <a:extLst>
                <a:ext uri="{FF2B5EF4-FFF2-40B4-BE49-F238E27FC236}">
                  <a16:creationId xmlns:a16="http://schemas.microsoft.com/office/drawing/2014/main" id="{0093C559-C17D-2162-12BE-50A9F9A66A8E}"/>
                </a:ext>
              </a:extLst>
            </p:cNvPr>
            <p:cNvSpPr/>
            <p:nvPr/>
          </p:nvSpPr>
          <p:spPr>
            <a:xfrm>
              <a:off x="8297737" y="3632186"/>
              <a:ext cx="1893330" cy="893842"/>
            </a:xfrm>
            <a:prstGeom prst="roundRect">
              <a:avLst/>
            </a:prstGeom>
            <a:solidFill>
              <a:schemeClr val="accent1">
                <a:lumMod val="50000"/>
                <a:alpha val="7999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Consistent abstractions</a:t>
              </a:r>
            </a:p>
          </p:txBody>
        </p:sp>
        <p:sp>
          <p:nvSpPr>
            <p:cNvPr id="19" name="Rounded Rectangle 18">
              <a:extLst>
                <a:ext uri="{FF2B5EF4-FFF2-40B4-BE49-F238E27FC236}">
                  <a16:creationId xmlns:a16="http://schemas.microsoft.com/office/drawing/2014/main" id="{8E567F42-FDA8-7771-4DE3-2B60394D532F}"/>
                </a:ext>
              </a:extLst>
            </p:cNvPr>
            <p:cNvSpPr/>
            <p:nvPr/>
          </p:nvSpPr>
          <p:spPr>
            <a:xfrm>
              <a:off x="5351924" y="2894230"/>
              <a:ext cx="1506076" cy="1236846"/>
            </a:xfrm>
            <a:prstGeom prst="roundRect">
              <a:avLst/>
            </a:prstGeom>
            <a:gradFill>
              <a:gsLst>
                <a:gs pos="70000">
                  <a:schemeClr val="accent6">
                    <a:alpha val="87265"/>
                    <a:lumMod val="59000"/>
                  </a:schemeClr>
                </a:gs>
                <a:gs pos="19000">
                  <a:schemeClr val="accent1">
                    <a:lumMod val="52379"/>
                    <a:alpha val="93114"/>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Platform policy compliance</a:t>
              </a:r>
            </a:p>
          </p:txBody>
        </p:sp>
        <p:sp>
          <p:nvSpPr>
            <p:cNvPr id="20" name="Rounded Rectangle 19">
              <a:extLst>
                <a:ext uri="{FF2B5EF4-FFF2-40B4-BE49-F238E27FC236}">
                  <a16:creationId xmlns:a16="http://schemas.microsoft.com/office/drawing/2014/main" id="{51C7A21D-5639-FD14-C00E-4E7B61661E44}"/>
                </a:ext>
              </a:extLst>
            </p:cNvPr>
            <p:cNvSpPr/>
            <p:nvPr/>
          </p:nvSpPr>
          <p:spPr>
            <a:xfrm>
              <a:off x="6112433" y="4599178"/>
              <a:ext cx="1733174" cy="1236846"/>
            </a:xfrm>
            <a:prstGeom prst="roundRect">
              <a:avLst/>
            </a:prstGeom>
            <a:gradFill>
              <a:gsLst>
                <a:gs pos="77000">
                  <a:schemeClr val="accent6">
                    <a:lumMod val="57000"/>
                    <a:alpha val="83552"/>
                  </a:schemeClr>
                </a:gs>
                <a:gs pos="60000">
                  <a:schemeClr val="accent1">
                    <a:lumMod val="52379"/>
                    <a:alpha val="93114"/>
                  </a:schemeClr>
                </a:gs>
              </a:gsLst>
              <a:lin ang="1200000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Flexibility for third-party components</a:t>
              </a:r>
            </a:p>
          </p:txBody>
        </p:sp>
      </p:grpSp>
      <p:sp>
        <p:nvSpPr>
          <p:cNvPr id="5" name="Date Placeholder 1">
            <a:extLst>
              <a:ext uri="{FF2B5EF4-FFF2-40B4-BE49-F238E27FC236}">
                <a16:creationId xmlns:a16="http://schemas.microsoft.com/office/drawing/2014/main" id="{A901C225-A977-67CD-30F2-E4B9CE1B64CF}"/>
              </a:ext>
            </a:extLst>
          </p:cNvPr>
          <p:cNvSpPr>
            <a:spLocks noGrp="1"/>
          </p:cNvSpPr>
          <p:nvPr>
            <p:ph type="dt" sz="half" idx="10"/>
          </p:nvPr>
        </p:nvSpPr>
        <p:spPr>
          <a:xfrm>
            <a:off x="555500" y="6347558"/>
            <a:ext cx="2514014" cy="365125"/>
          </a:xfrm>
        </p:spPr>
        <p:txBody>
          <a:bodyPr/>
          <a:lstStyle/>
          <a:p>
            <a:r>
              <a:rPr lang="en-US" dirty="0"/>
              <a:t>Robius: App Dev in Rust</a:t>
            </a:r>
          </a:p>
        </p:txBody>
      </p:sp>
      <p:pic>
        <p:nvPicPr>
          <p:cNvPr id="7" name="Picture 6" descr="A logo of a company&#10;&#10;Description automatically generated with medium confidence">
            <a:extLst>
              <a:ext uri="{FF2B5EF4-FFF2-40B4-BE49-F238E27FC236}">
                <a16:creationId xmlns:a16="http://schemas.microsoft.com/office/drawing/2014/main" id="{4B0735F2-266B-B65C-36C2-8C771CE4F6D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468" y="6404677"/>
            <a:ext cx="261619" cy="261619"/>
          </a:xfrm>
          <a:prstGeom prst="rect">
            <a:avLst/>
          </a:prstGeom>
        </p:spPr>
      </p:pic>
    </p:spTree>
    <p:extLst>
      <p:ext uri="{BB962C8B-B14F-4D97-AF65-F5344CB8AC3E}">
        <p14:creationId xmlns:p14="http://schemas.microsoft.com/office/powerpoint/2010/main" val="1788648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igh speed train with motion blur effect">
            <a:extLst>
              <a:ext uri="{FF2B5EF4-FFF2-40B4-BE49-F238E27FC236}">
                <a16:creationId xmlns:a16="http://schemas.microsoft.com/office/drawing/2014/main" id="{7403784C-92DB-4BEA-EF2B-E60EEF741563}"/>
              </a:ext>
            </a:extLst>
          </p:cNvPr>
          <p:cNvPicPr>
            <a:picLocks noChangeAspect="1"/>
          </p:cNvPicPr>
          <p:nvPr/>
        </p:nvPicPr>
        <p:blipFill rotWithShape="1">
          <a:blip r:embed="rId3"/>
          <a:srcRect r="5882" b="-1"/>
          <a:stretch/>
        </p:blipFill>
        <p:spPr>
          <a:xfrm>
            <a:off x="3410994" y="10"/>
            <a:ext cx="9669642" cy="6857990"/>
          </a:xfrm>
          <a:prstGeom prst="rect">
            <a:avLst/>
          </a:prstGeom>
        </p:spPr>
      </p:pic>
      <p:sp>
        <p:nvSpPr>
          <p:cNvPr id="8" name="Rectangle 7">
            <a:extLst>
              <a:ext uri="{FF2B5EF4-FFF2-40B4-BE49-F238E27FC236}">
                <a16:creationId xmlns:a16="http://schemas.microsoft.com/office/drawing/2014/main" id="{3AAF2144-0B43-7337-6CA3-F66ED85E6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109915"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1B4493-2A2E-7245-786F-7A943C4A439A}"/>
              </a:ext>
            </a:extLst>
          </p:cNvPr>
          <p:cNvSpPr>
            <a:spLocks noGrp="1"/>
          </p:cNvSpPr>
          <p:nvPr>
            <p:ph type="title"/>
          </p:nvPr>
        </p:nvSpPr>
        <p:spPr>
          <a:xfrm>
            <a:off x="737103" y="151765"/>
            <a:ext cx="5290776" cy="1325563"/>
          </a:xfrm>
        </p:spPr>
        <p:txBody>
          <a:bodyPr>
            <a:normAutofit/>
          </a:bodyPr>
          <a:lstStyle/>
          <a:p>
            <a:r>
              <a:rPr lang="en-US" dirty="0"/>
              <a:t>Quick compilation</a:t>
            </a:r>
          </a:p>
        </p:txBody>
      </p:sp>
      <p:sp>
        <p:nvSpPr>
          <p:cNvPr id="3" name="Content Placeholder 2">
            <a:extLst>
              <a:ext uri="{FF2B5EF4-FFF2-40B4-BE49-F238E27FC236}">
                <a16:creationId xmlns:a16="http://schemas.microsoft.com/office/drawing/2014/main" id="{944F745D-5AA5-4C74-E753-43263ABCC387}"/>
              </a:ext>
            </a:extLst>
          </p:cNvPr>
          <p:cNvSpPr>
            <a:spLocks noGrp="1"/>
          </p:cNvSpPr>
          <p:nvPr>
            <p:ph idx="1"/>
          </p:nvPr>
        </p:nvSpPr>
        <p:spPr>
          <a:xfrm>
            <a:off x="521207" y="1477328"/>
            <a:ext cx="6330167" cy="4327124"/>
          </a:xfrm>
        </p:spPr>
        <p:txBody>
          <a:bodyPr>
            <a:noAutofit/>
          </a:bodyPr>
          <a:lstStyle/>
          <a:p>
            <a:pPr marL="0" indent="0">
              <a:buNone/>
            </a:pPr>
            <a:br>
              <a:rPr lang="en-US" i="1" dirty="0">
                <a:solidFill>
                  <a:schemeClr val="bg2">
                    <a:lumMod val="75000"/>
                  </a:schemeClr>
                </a:solidFill>
              </a:rPr>
            </a:br>
            <a:endParaRPr lang="en-US" dirty="0">
              <a:solidFill>
                <a:schemeClr val="bg2">
                  <a:lumMod val="75000"/>
                </a:schemeClr>
              </a:solidFill>
            </a:endParaRPr>
          </a:p>
          <a:p>
            <a:r>
              <a:rPr lang="en-US" dirty="0"/>
              <a:t>Modern Rust UI kits combat this with </a:t>
            </a:r>
            <a:r>
              <a:rPr lang="en-US" b="1" dirty="0">
                <a:solidFill>
                  <a:schemeClr val="accent6">
                    <a:lumMod val="75000"/>
                  </a:schemeClr>
                </a:solidFill>
              </a:rPr>
              <a:t>live reloading</a:t>
            </a:r>
            <a:r>
              <a:rPr lang="en-US" dirty="0"/>
              <a:t> of DSL elements</a:t>
            </a:r>
          </a:p>
          <a:p>
            <a:r>
              <a:rPr lang="en-US" dirty="0"/>
              <a:t>Structure of many small crates</a:t>
            </a:r>
          </a:p>
          <a:p>
            <a:pPr lvl="1"/>
            <a:r>
              <a:rPr lang="en-US" dirty="0"/>
              <a:t>Benefit: </a:t>
            </a:r>
            <a:r>
              <a:rPr lang="en-US" b="1" dirty="0">
                <a:solidFill>
                  <a:schemeClr val="accent6">
                    <a:lumMod val="75000"/>
                  </a:schemeClr>
                </a:solidFill>
              </a:rPr>
              <a:t>parallel</a:t>
            </a:r>
            <a:r>
              <a:rPr lang="en-US" dirty="0"/>
              <a:t> compilation units</a:t>
            </a:r>
          </a:p>
          <a:p>
            <a:pPr lvl="1"/>
            <a:r>
              <a:rPr lang="en-US" b="1" dirty="0">
                <a:solidFill>
                  <a:schemeClr val="accent6">
                    <a:lumMod val="75000"/>
                  </a:schemeClr>
                </a:solidFill>
              </a:rPr>
              <a:t>Minimize</a:t>
            </a:r>
            <a:r>
              <a:rPr lang="en-US" dirty="0"/>
              <a:t> dependencies ruthlessly</a:t>
            </a:r>
            <a:endParaRPr lang="en-US" sz="2800" dirty="0"/>
          </a:p>
          <a:p>
            <a:pPr>
              <a:spcBef>
                <a:spcPts val="3400"/>
              </a:spcBef>
            </a:pPr>
            <a:r>
              <a:rPr lang="en-US" dirty="0"/>
              <a:t>Fast</a:t>
            </a:r>
            <a:r>
              <a:rPr lang="en-US" dirty="0">
                <a:solidFill>
                  <a:schemeClr val="accent6">
                    <a:lumMod val="75000"/>
                  </a:schemeClr>
                </a:solidFill>
              </a:rPr>
              <a:t> </a:t>
            </a:r>
            <a:r>
              <a:rPr lang="en-US" b="1" i="1" dirty="0">
                <a:solidFill>
                  <a:schemeClr val="accent6">
                    <a:lumMod val="75000"/>
                  </a:schemeClr>
                </a:solidFill>
              </a:rPr>
              <a:t>incremental</a:t>
            </a:r>
            <a:r>
              <a:rPr lang="en-US" dirty="0">
                <a:solidFill>
                  <a:schemeClr val="accent6">
                    <a:lumMod val="75000"/>
                  </a:schemeClr>
                </a:solidFill>
              </a:rPr>
              <a:t> </a:t>
            </a:r>
            <a:r>
              <a:rPr lang="en-US" dirty="0"/>
              <a:t>compilation</a:t>
            </a:r>
            <a:br>
              <a:rPr lang="en-US" dirty="0">
                <a:solidFill>
                  <a:schemeClr val="accent6">
                    <a:lumMod val="75000"/>
                  </a:schemeClr>
                </a:solidFill>
              </a:rPr>
            </a:br>
            <a:r>
              <a:rPr lang="en-US" dirty="0">
                <a:solidFill>
                  <a:schemeClr val="bg2">
                    <a:lumMod val="75000"/>
                  </a:schemeClr>
                </a:solidFill>
              </a:rPr>
              <a:t>(at the very least)</a:t>
            </a:r>
          </a:p>
        </p:txBody>
      </p:sp>
      <p:sp>
        <p:nvSpPr>
          <p:cNvPr id="6" name="Slide Number Placeholder 5">
            <a:extLst>
              <a:ext uri="{FF2B5EF4-FFF2-40B4-BE49-F238E27FC236}">
                <a16:creationId xmlns:a16="http://schemas.microsoft.com/office/drawing/2014/main" id="{5DA9C05B-73C8-C53A-2C37-61DF0619BF72}"/>
              </a:ext>
            </a:extLst>
          </p:cNvPr>
          <p:cNvSpPr>
            <a:spLocks noGrp="1"/>
          </p:cNvSpPr>
          <p:nvPr>
            <p:ph type="sldNum" sz="quarter" idx="12"/>
          </p:nvPr>
        </p:nvSpPr>
        <p:spPr/>
        <p:txBody>
          <a:bodyPr/>
          <a:lstStyle/>
          <a:p>
            <a:fld id="{7D62C56D-5E74-2945-931D-C07ECBF0F859}" type="slidenum">
              <a:rPr lang="en-US" smtClean="0"/>
              <a:t>17</a:t>
            </a:fld>
            <a:endParaRPr lang="en-US"/>
          </a:p>
        </p:txBody>
      </p:sp>
      <p:sp>
        <p:nvSpPr>
          <p:cNvPr id="12" name="Round Diagonal Corner Rectangle 11">
            <a:extLst>
              <a:ext uri="{FF2B5EF4-FFF2-40B4-BE49-F238E27FC236}">
                <a16:creationId xmlns:a16="http://schemas.microsoft.com/office/drawing/2014/main" id="{DF0C2874-7510-6DA0-4D27-485B70D938CA}"/>
              </a:ext>
            </a:extLst>
          </p:cNvPr>
          <p:cNvSpPr/>
          <p:nvPr/>
        </p:nvSpPr>
        <p:spPr>
          <a:xfrm>
            <a:off x="860099" y="1490919"/>
            <a:ext cx="4407362" cy="517209"/>
          </a:xfrm>
          <a:prstGeom prst="round2DiagRect">
            <a:avLst>
              <a:gd name="adj1" fmla="val 50000"/>
              <a:gd name="adj2"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t>
            </a:r>
            <a:r>
              <a:rPr lang="en-US" sz="2400" dirty="0" err="1"/>
              <a:t>rustc</a:t>
            </a:r>
            <a:r>
              <a:rPr lang="en-US" sz="2400" dirty="0"/>
              <a:t> is slow” </a:t>
            </a:r>
            <a:r>
              <a:rPr lang="en-US" sz="2400" i="1" dirty="0">
                <a:solidFill>
                  <a:schemeClr val="bg2">
                    <a:lumMod val="75000"/>
                  </a:schemeClr>
                </a:solidFill>
              </a:rPr>
              <a:t>— everyone</a:t>
            </a:r>
            <a:endParaRPr lang="en-US" sz="2400" dirty="0"/>
          </a:p>
        </p:txBody>
      </p:sp>
      <p:sp>
        <p:nvSpPr>
          <p:cNvPr id="5" name="Date Placeholder 1">
            <a:extLst>
              <a:ext uri="{FF2B5EF4-FFF2-40B4-BE49-F238E27FC236}">
                <a16:creationId xmlns:a16="http://schemas.microsoft.com/office/drawing/2014/main" id="{EA01E97C-653C-2D8C-290F-C02F0F69B0E5}"/>
              </a:ext>
            </a:extLst>
          </p:cNvPr>
          <p:cNvSpPr>
            <a:spLocks noGrp="1"/>
          </p:cNvSpPr>
          <p:nvPr>
            <p:ph type="dt" sz="half" idx="10"/>
          </p:nvPr>
        </p:nvSpPr>
        <p:spPr>
          <a:xfrm>
            <a:off x="727867" y="6440155"/>
            <a:ext cx="2514014" cy="365125"/>
          </a:xfrm>
        </p:spPr>
        <p:txBody>
          <a:bodyPr/>
          <a:lstStyle/>
          <a:p>
            <a:r>
              <a:rPr lang="en-US"/>
              <a:t>Robius: App Dev in Rust</a:t>
            </a:r>
            <a:endParaRPr lang="en-US" dirty="0"/>
          </a:p>
        </p:txBody>
      </p:sp>
      <p:pic>
        <p:nvPicPr>
          <p:cNvPr id="9" name="Picture 8" descr="A logo of a company&#10;&#10;Description automatically generated with medium confidence">
            <a:extLst>
              <a:ext uri="{FF2B5EF4-FFF2-40B4-BE49-F238E27FC236}">
                <a16:creationId xmlns:a16="http://schemas.microsoft.com/office/drawing/2014/main" id="{AEA425D1-3BE3-18B7-0817-5ED8CB0F86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81835" y="6497274"/>
            <a:ext cx="261619" cy="261619"/>
          </a:xfrm>
          <a:prstGeom prst="rect">
            <a:avLst/>
          </a:prstGeom>
        </p:spPr>
      </p:pic>
    </p:spTree>
    <p:extLst>
      <p:ext uri="{BB962C8B-B14F-4D97-AF65-F5344CB8AC3E}">
        <p14:creationId xmlns:p14="http://schemas.microsoft.com/office/powerpoint/2010/main" val="3727743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6A41-8D09-4067-C92E-0166C142AF40}"/>
              </a:ext>
            </a:extLst>
          </p:cNvPr>
          <p:cNvSpPr>
            <a:spLocks noGrp="1"/>
          </p:cNvSpPr>
          <p:nvPr>
            <p:ph type="title"/>
          </p:nvPr>
        </p:nvSpPr>
        <p:spPr>
          <a:xfrm>
            <a:off x="7032984" y="499493"/>
            <a:ext cx="5198772" cy="1325563"/>
          </a:xfrm>
        </p:spPr>
        <p:txBody>
          <a:bodyPr>
            <a:normAutofit fontScale="90000"/>
          </a:bodyPr>
          <a:lstStyle/>
          <a:p>
            <a:r>
              <a:rPr lang="en-US" dirty="0"/>
              <a:t>Consistency across multiple platforms</a:t>
            </a:r>
          </a:p>
        </p:txBody>
      </p:sp>
      <p:sp>
        <p:nvSpPr>
          <p:cNvPr id="3" name="Content Placeholder 2">
            <a:extLst>
              <a:ext uri="{FF2B5EF4-FFF2-40B4-BE49-F238E27FC236}">
                <a16:creationId xmlns:a16="http://schemas.microsoft.com/office/drawing/2014/main" id="{D30FCB59-3957-1D46-47B5-DADA4BA628E5}"/>
              </a:ext>
            </a:extLst>
          </p:cNvPr>
          <p:cNvSpPr>
            <a:spLocks noGrp="1"/>
          </p:cNvSpPr>
          <p:nvPr>
            <p:ph idx="1"/>
          </p:nvPr>
        </p:nvSpPr>
        <p:spPr>
          <a:xfrm>
            <a:off x="7032984" y="2159909"/>
            <a:ext cx="4778062" cy="4434074"/>
          </a:xfrm>
        </p:spPr>
        <p:txBody>
          <a:bodyPr>
            <a:normAutofit fontScale="92500" lnSpcReduction="10000"/>
          </a:bodyPr>
          <a:lstStyle/>
          <a:p>
            <a:pPr marL="0" indent="0">
              <a:buNone/>
            </a:pPr>
            <a:r>
              <a:rPr lang="en-US" sz="3600" dirty="0"/>
              <a:t>Key principle: </a:t>
            </a:r>
          </a:p>
          <a:p>
            <a:r>
              <a:rPr lang="en-US" dirty="0"/>
              <a:t>Devs shouldn’t be </a:t>
            </a:r>
            <a:r>
              <a:rPr lang="en-US" i="1" dirty="0"/>
              <a:t>required</a:t>
            </a:r>
            <a:r>
              <a:rPr lang="en-US" dirty="0"/>
              <a:t> to touch platform-specific code</a:t>
            </a:r>
          </a:p>
          <a:p>
            <a:pPr lvl="1"/>
            <a:r>
              <a:rPr lang="en-US" dirty="0"/>
              <a:t>But should be </a:t>
            </a:r>
            <a:r>
              <a:rPr lang="en-US" i="1" dirty="0"/>
              <a:t>able </a:t>
            </a:r>
            <a:r>
              <a:rPr lang="en-US" dirty="0"/>
              <a:t>to,</a:t>
            </a:r>
            <a:br>
              <a:rPr lang="en-US" dirty="0"/>
            </a:br>
            <a:r>
              <a:rPr lang="en-US" dirty="0"/>
              <a:t>if desired, with relative ease</a:t>
            </a:r>
            <a:br>
              <a:rPr lang="en-US" dirty="0"/>
            </a:b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prstClr val="black"/>
                </a:solidFill>
                <a:effectLst/>
                <a:uLnTx/>
                <a:uFillTx/>
                <a:latin typeface="Tenorite" pitchFamily="2" charset="0"/>
                <a:ea typeface="+mn-ea"/>
                <a:cs typeface="+mn-cs"/>
              </a:rPr>
              <a:t>Secondary principle: </a:t>
            </a:r>
            <a:endParaRPr lang="en-US" dirty="0"/>
          </a:p>
          <a:p>
            <a:r>
              <a:rPr lang="en-US" dirty="0"/>
              <a:t>Platform-agnostic code imposes no overhead</a:t>
            </a:r>
          </a:p>
          <a:p>
            <a:pPr lvl="1"/>
            <a:r>
              <a:rPr lang="en-US" dirty="0"/>
              <a:t>As close to underlying native platform as possible</a:t>
            </a:r>
          </a:p>
        </p:txBody>
      </p:sp>
      <p:sp>
        <p:nvSpPr>
          <p:cNvPr id="6" name="Slide Number Placeholder 5">
            <a:extLst>
              <a:ext uri="{FF2B5EF4-FFF2-40B4-BE49-F238E27FC236}">
                <a16:creationId xmlns:a16="http://schemas.microsoft.com/office/drawing/2014/main" id="{94CC063A-128C-4F65-953D-388296444A52}"/>
              </a:ext>
            </a:extLst>
          </p:cNvPr>
          <p:cNvSpPr>
            <a:spLocks noGrp="1"/>
          </p:cNvSpPr>
          <p:nvPr>
            <p:ph type="sldNum" sz="quarter" idx="12"/>
          </p:nvPr>
        </p:nvSpPr>
        <p:spPr/>
        <p:txBody>
          <a:bodyPr/>
          <a:lstStyle/>
          <a:p>
            <a:fld id="{7D62C56D-5E74-2945-931D-C07ECBF0F859}" type="slidenum">
              <a:rPr lang="en-US" smtClean="0"/>
              <a:t>18</a:t>
            </a:fld>
            <a:endParaRPr lang="en-US"/>
          </a:p>
        </p:txBody>
      </p:sp>
      <p:pic>
        <p:nvPicPr>
          <p:cNvPr id="66" name="Picture 65">
            <a:extLst>
              <a:ext uri="{FF2B5EF4-FFF2-40B4-BE49-F238E27FC236}">
                <a16:creationId xmlns:a16="http://schemas.microsoft.com/office/drawing/2014/main" id="{945F6337-000D-ECEC-E9F6-350A80696E5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559" r="4559"/>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Tree>
    <p:extLst>
      <p:ext uri="{BB962C8B-B14F-4D97-AF65-F5344CB8AC3E}">
        <p14:creationId xmlns:p14="http://schemas.microsoft.com/office/powerpoint/2010/main" val="371450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19</a:t>
            </a:fld>
            <a:endParaRPr lang="en-US" dirty="0"/>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dirty="0"/>
              <a:t>Major Challenges</a:t>
            </a:r>
          </a:p>
        </p:txBody>
      </p:sp>
    </p:spTree>
    <p:extLst>
      <p:ext uri="{BB962C8B-B14F-4D97-AF65-F5344CB8AC3E}">
        <p14:creationId xmlns:p14="http://schemas.microsoft.com/office/powerpoint/2010/main" val="238681680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0D75015-4F45-27FD-53DF-C67126A1915E}"/>
              </a:ext>
            </a:extLst>
          </p:cNvPr>
          <p:cNvSpPr>
            <a:spLocks noGrp="1"/>
          </p:cNvSpPr>
          <p:nvPr>
            <p:ph type="sldNum" sz="quarter" idx="12"/>
          </p:nvPr>
        </p:nvSpPr>
        <p:spPr/>
        <p:txBody>
          <a:bodyPr/>
          <a:lstStyle/>
          <a:p>
            <a:fld id="{7D62C56D-5E74-2945-931D-C07ECBF0F859}" type="slidenum">
              <a:rPr lang="en-US" smtClean="0"/>
              <a:t>2</a:t>
            </a:fld>
            <a:endParaRPr lang="en-US" dirty="0"/>
          </a:p>
        </p:txBody>
      </p:sp>
      <p:pic>
        <p:nvPicPr>
          <p:cNvPr id="7" name="Picture 4" descr="Mobius Strip Icon 4993362">
            <a:extLst>
              <a:ext uri="{FF2B5EF4-FFF2-40B4-BE49-F238E27FC236}">
                <a16:creationId xmlns:a16="http://schemas.microsoft.com/office/drawing/2014/main" id="{5AD9E5FA-9ACA-E118-8DAA-2095D72B9532}"/>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9521412">
            <a:off x="-11654" y="7859430"/>
            <a:ext cx="2644055" cy="2644055"/>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F9753383-EBF8-38AD-83BE-DA227901E0B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75"/>
          <a:stretch/>
        </p:blipFill>
        <p:spPr>
          <a:xfrm>
            <a:off x="1798350" y="8597932"/>
            <a:ext cx="2724179" cy="1811118"/>
          </a:xfrm>
          <a:prstGeom prst="rect">
            <a:avLst/>
          </a:prstGeom>
        </p:spPr>
      </p:pic>
      <p:pic>
        <p:nvPicPr>
          <p:cNvPr id="9" name="Graphic 8">
            <a:extLst>
              <a:ext uri="{FF2B5EF4-FFF2-40B4-BE49-F238E27FC236}">
                <a16:creationId xmlns:a16="http://schemas.microsoft.com/office/drawing/2014/main" id="{2E609FEA-AE73-127F-1004-7B63A3A1740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37" t="-28587" r="1109" b="-12338"/>
          <a:stretch/>
        </p:blipFill>
        <p:spPr>
          <a:xfrm rot="21168237">
            <a:off x="8979547" y="4867234"/>
            <a:ext cx="1670466" cy="1584782"/>
          </a:xfrm>
          <a:prstGeom prst="ellipse">
            <a:avLst/>
          </a:prstGeom>
        </p:spPr>
      </p:pic>
      <p:sp>
        <p:nvSpPr>
          <p:cNvPr id="22" name="Rounded Rectangular Callout 21">
            <a:extLst>
              <a:ext uri="{FF2B5EF4-FFF2-40B4-BE49-F238E27FC236}">
                <a16:creationId xmlns:a16="http://schemas.microsoft.com/office/drawing/2014/main" id="{5C33AD25-3118-C96A-D46D-2423CADDCFA0}"/>
              </a:ext>
            </a:extLst>
          </p:cNvPr>
          <p:cNvSpPr/>
          <p:nvPr/>
        </p:nvSpPr>
        <p:spPr>
          <a:xfrm>
            <a:off x="916616" y="563729"/>
            <a:ext cx="10181914" cy="3781947"/>
          </a:xfrm>
          <a:prstGeom prst="wedgeRoundRectCallout">
            <a:avLst>
              <a:gd name="adj1" fmla="val 33999"/>
              <a:gd name="adj2" fmla="val 78713"/>
              <a:gd name="adj3" fmla="val 16667"/>
            </a:avLst>
          </a:prstGeom>
          <a:solidFill>
            <a:schemeClr val="bg1">
              <a:lumMod val="85000"/>
            </a:schemeClr>
          </a:solidFill>
          <a:ln>
            <a:noFill/>
          </a:ln>
          <a:effectLst>
            <a:outerShdw blurRad="368148"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14350" marR="0" lvl="0" indent="-514350" algn="l" defTabSz="914400" rtl="0" eaLnBrk="1" fontAlgn="auto" latinLnBrk="0" hangingPunct="1">
              <a:lnSpc>
                <a:spcPct val="90000"/>
              </a:lnSpc>
              <a:spcBef>
                <a:spcPts val="1000"/>
              </a:spcBef>
              <a:spcAft>
                <a:spcPts val="60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Create a multi-platform app dev experience fully in Rust</a:t>
            </a:r>
          </a:p>
          <a:p>
            <a:pPr marL="1371600" marR="0" lvl="1" indent="-230188"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leverage the robust, safe, and performant Rust ecosystem</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avoid dealing with multiple languages/environments</a:t>
            </a:r>
          </a:p>
          <a:p>
            <a:pPr marL="1371600" lvl="1" indent="-230188">
              <a:lnSpc>
                <a:spcPct val="90000"/>
              </a:lnSpc>
              <a:spcBef>
                <a:spcPts val="500"/>
              </a:spcBef>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never write a single line of platform-specific code</a:t>
            </a:r>
          </a:p>
          <a:p>
            <a:pPr marL="685800" lvl="1" indent="-228600">
              <a:lnSpc>
                <a:spcPct val="90000"/>
              </a:lnSpc>
              <a:spcBef>
                <a:spcPts val="500"/>
              </a:spcBef>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tabLst/>
              <a:defRPr/>
            </a:pP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Make Mobile a first-class concern in the Rust community</a:t>
            </a:r>
          </a:p>
          <a:p>
            <a:pPr marL="828675" marR="0" lvl="1" indent="-227013"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The Rust experience on Mobile feels neglected</a:t>
            </a:r>
          </a:p>
        </p:txBody>
      </p:sp>
      <p:sp>
        <p:nvSpPr>
          <p:cNvPr id="27" name="Title 1">
            <a:extLst>
              <a:ext uri="{FF2B5EF4-FFF2-40B4-BE49-F238E27FC236}">
                <a16:creationId xmlns:a16="http://schemas.microsoft.com/office/drawing/2014/main" id="{4E49225A-8EF8-D419-74BA-9FCC77541DA6}"/>
              </a:ext>
            </a:extLst>
          </p:cNvPr>
          <p:cNvSpPr>
            <a:spLocks noGrp="1"/>
          </p:cNvSpPr>
          <p:nvPr>
            <p:ph type="title"/>
          </p:nvPr>
        </p:nvSpPr>
        <p:spPr>
          <a:xfrm>
            <a:off x="1559346" y="4894456"/>
            <a:ext cx="4816909" cy="1325563"/>
          </a:xfrm>
        </p:spPr>
        <p:txBody>
          <a:bodyPr>
            <a:normAutofit/>
          </a:bodyPr>
          <a:lstStyle/>
          <a:p>
            <a:r>
              <a:rPr lang="en-US" dirty="0" err="1"/>
              <a:t>Robius</a:t>
            </a:r>
            <a:r>
              <a:rPr lang="en-US" dirty="0"/>
              <a:t> at a glance</a:t>
            </a:r>
          </a:p>
        </p:txBody>
      </p:sp>
      <p:pic>
        <p:nvPicPr>
          <p:cNvPr id="3" name="Picture 2" descr="A logo of a company&#10;&#10;Description automatically generated with medium confidence">
            <a:extLst>
              <a:ext uri="{FF2B5EF4-FFF2-40B4-BE49-F238E27FC236}">
                <a16:creationId xmlns:a16="http://schemas.microsoft.com/office/drawing/2014/main" id="{DD29FA42-9183-B6AA-AAD2-1B2E6DA5F8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rot="571141">
            <a:off x="10447263" y="4795574"/>
            <a:ext cx="1077209" cy="1077209"/>
          </a:xfrm>
          <a:prstGeom prst="rect">
            <a:avLst/>
          </a:prstGeom>
        </p:spPr>
      </p:pic>
      <p:sp>
        <p:nvSpPr>
          <p:cNvPr id="4" name="Left Brace 3">
            <a:extLst>
              <a:ext uri="{FF2B5EF4-FFF2-40B4-BE49-F238E27FC236}">
                <a16:creationId xmlns:a16="http://schemas.microsoft.com/office/drawing/2014/main" id="{FA791A86-BC8D-33B6-5384-43F73F6E1768}"/>
              </a:ext>
            </a:extLst>
          </p:cNvPr>
          <p:cNvSpPr/>
          <p:nvPr/>
        </p:nvSpPr>
        <p:spPr>
          <a:xfrm>
            <a:off x="1894770" y="1529697"/>
            <a:ext cx="307649" cy="991314"/>
          </a:xfrm>
          <a:prstGeom prst="leftBrace">
            <a:avLst>
              <a:gd name="adj1" fmla="val 37750"/>
              <a:gd name="adj2" fmla="val 50000"/>
            </a:avLst>
          </a:prstGeom>
          <a:ln>
            <a:solidFill>
              <a:srgbClr val="D26744"/>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TextBox 4">
            <a:extLst>
              <a:ext uri="{FF2B5EF4-FFF2-40B4-BE49-F238E27FC236}">
                <a16:creationId xmlns:a16="http://schemas.microsoft.com/office/drawing/2014/main" id="{FC2E025B-D9B7-FA68-7359-55512536606D}"/>
              </a:ext>
            </a:extLst>
          </p:cNvPr>
          <p:cNvSpPr txBox="1"/>
          <p:nvPr/>
        </p:nvSpPr>
        <p:spPr>
          <a:xfrm>
            <a:off x="1091078" y="1640792"/>
            <a:ext cx="884346" cy="769441"/>
          </a:xfrm>
          <a:prstGeom prst="rect">
            <a:avLst/>
          </a:prstGeom>
          <a:noFill/>
        </p:spPr>
        <p:txBody>
          <a:bodyPr wrap="square" rtlCol="0">
            <a:spAutoFit/>
          </a:bodyPr>
          <a:lstStyle/>
          <a:p>
            <a:pPr algn="ctr"/>
            <a:r>
              <a:rPr kumimoji="0" lang="en-US" sz="2200" i="0" u="none" strike="noStrike" kern="1200" cap="none" spc="0" normalizeH="0" baseline="0" noProof="0" dirty="0">
                <a:ln>
                  <a:noFill/>
                </a:ln>
                <a:solidFill>
                  <a:srgbClr val="D26744"/>
                </a:solidFill>
                <a:effectLst/>
                <a:uLnTx/>
                <a:uFillTx/>
                <a:latin typeface="Tenorite" pitchFamily="2" charset="0"/>
                <a:ea typeface="+mn-ea"/>
                <a:cs typeface="+mn-cs"/>
              </a:rPr>
              <a:t>Devs can:</a:t>
            </a:r>
            <a:endParaRPr lang="en-US" sz="2200" dirty="0">
              <a:solidFill>
                <a:srgbClr val="D26744"/>
              </a:solidFill>
            </a:endParaRPr>
          </a:p>
        </p:txBody>
      </p:sp>
      <p:sp>
        <p:nvSpPr>
          <p:cNvPr id="2" name="Date Placeholder 1">
            <a:extLst>
              <a:ext uri="{FF2B5EF4-FFF2-40B4-BE49-F238E27FC236}">
                <a16:creationId xmlns:a16="http://schemas.microsoft.com/office/drawing/2014/main" id="{71E6CC3D-D6A6-2A21-5C0C-6CAEA124F08A}"/>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10" name="Picture 9" descr="A logo of a company&#10;&#10;Description automatically generated with medium confidence">
            <a:extLst>
              <a:ext uri="{FF2B5EF4-FFF2-40B4-BE49-F238E27FC236}">
                <a16:creationId xmlns:a16="http://schemas.microsoft.com/office/drawing/2014/main" id="{848F6F8C-13C8-1698-F87B-79BF344571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407660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uble Brace 6">
            <a:extLst>
              <a:ext uri="{FF2B5EF4-FFF2-40B4-BE49-F238E27FC236}">
                <a16:creationId xmlns:a16="http://schemas.microsoft.com/office/drawing/2014/main" id="{4C101F49-43E7-1923-9E98-B6E2892435A0}"/>
              </a:ext>
            </a:extLst>
          </p:cNvPr>
          <p:cNvSpPr/>
          <p:nvPr/>
        </p:nvSpPr>
        <p:spPr>
          <a:xfrm>
            <a:off x="-1017039" y="1677745"/>
            <a:ext cx="10908245" cy="2582564"/>
          </a:xfrm>
          <a:prstGeom prst="bracePair">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6BEB6-33F4-116E-145A-85D4A4AF87BD}"/>
              </a:ext>
            </a:extLst>
          </p:cNvPr>
          <p:cNvSpPr>
            <a:spLocks noGrp="1"/>
          </p:cNvSpPr>
          <p:nvPr>
            <p:ph idx="1"/>
          </p:nvPr>
        </p:nvSpPr>
        <p:spPr>
          <a:xfrm>
            <a:off x="518160" y="1477329"/>
            <a:ext cx="11013440" cy="5108109"/>
          </a:xfrm>
        </p:spPr>
        <p:txBody>
          <a:bodyPr>
            <a:normAutofit fontScale="92500" lnSpcReduction="10000"/>
          </a:bodyPr>
          <a:lstStyle/>
          <a:p>
            <a:r>
              <a:rPr lang="en-US" dirty="0"/>
              <a:t>Exposing &amp; abstracting platform APIs / OS services</a:t>
            </a:r>
          </a:p>
          <a:p>
            <a:r>
              <a:rPr lang="en-US" dirty="0"/>
              <a:t>Handling complex multi-step builds</a:t>
            </a:r>
          </a:p>
          <a:p>
            <a:pPr lvl="1"/>
            <a:r>
              <a:rPr lang="en-US" dirty="0"/>
              <a:t>Rust compilation:  invoking &amp; configuring Cargo</a:t>
            </a:r>
          </a:p>
          <a:p>
            <a:pPr lvl="1"/>
            <a:r>
              <a:rPr lang="en-US" dirty="0"/>
              <a:t>Standardizing compilation of non-Rust system glue layers</a:t>
            </a:r>
          </a:p>
          <a:p>
            <a:pPr lvl="1"/>
            <a:r>
              <a:rPr lang="en-US" dirty="0"/>
              <a:t>Supporting platform-specific toolchains and linking conventions</a:t>
            </a:r>
          </a:p>
          <a:p>
            <a:pPr lvl="1"/>
            <a:r>
              <a:rPr lang="en-US" dirty="0"/>
              <a:t>Defining and executing pre- and post-compilation steps</a:t>
            </a:r>
          </a:p>
          <a:p>
            <a:r>
              <a:rPr lang="en-US" dirty="0"/>
              <a:t>Signing, bundling/packaging, distributing apps</a:t>
            </a:r>
          </a:p>
          <a:p>
            <a:pPr lvl="1"/>
            <a:r>
              <a:rPr lang="en-US" dirty="0"/>
              <a:t>Required for displaying notifications  </a:t>
            </a:r>
            <a:r>
              <a:rPr lang="en-US" sz="2000" dirty="0">
                <a:solidFill>
                  <a:schemeClr val="bg1">
                    <a:lumMod val="50000"/>
                  </a:schemeClr>
                </a:solidFill>
              </a:rPr>
              <a:t>(and so much more)</a:t>
            </a:r>
            <a:br>
              <a:rPr lang="en-US" sz="2000" dirty="0">
                <a:solidFill>
                  <a:schemeClr val="bg1">
                    <a:lumMod val="50000"/>
                  </a:schemeClr>
                </a:solidFill>
              </a:rPr>
            </a:br>
            <a:endParaRPr lang="en-US" sz="2000" dirty="0">
              <a:solidFill>
                <a:schemeClr val="bg1">
                  <a:lumMod val="50000"/>
                </a:schemeClr>
              </a:solidFill>
            </a:endParaRPr>
          </a:p>
          <a:p>
            <a:r>
              <a:rPr lang="en-US" dirty="0"/>
              <a:t>Managing concurrency: multi-threading, async/sync, hetero CPUs…</a:t>
            </a:r>
          </a:p>
          <a:p>
            <a:pPr lvl="1"/>
            <a:r>
              <a:rPr lang="en-US" dirty="0"/>
              <a:t>UI &amp; other select workloads must run on “main” thread</a:t>
            </a:r>
          </a:p>
          <a:p>
            <a:pPr lvl="1"/>
            <a:r>
              <a:rPr lang="en-US" dirty="0"/>
              <a:t>Certain APIs </a:t>
            </a:r>
            <a:r>
              <a:rPr lang="en-US" i="1" dirty="0"/>
              <a:t>require</a:t>
            </a:r>
            <a:r>
              <a:rPr lang="en-US" dirty="0"/>
              <a:t> async, others </a:t>
            </a:r>
            <a:r>
              <a:rPr lang="en-US" i="1" dirty="0"/>
              <a:t>forbid </a:t>
            </a:r>
            <a:r>
              <a:rPr lang="en-US" dirty="0"/>
              <a:t>async</a:t>
            </a:r>
          </a:p>
          <a:p>
            <a:r>
              <a:rPr lang="en-US" dirty="0"/>
              <a:t>Contending with multiple </a:t>
            </a:r>
            <a:r>
              <a:rPr lang="en-US" i="1" dirty="0"/>
              <a:t>vastly </a:t>
            </a:r>
            <a:r>
              <a:rPr lang="en-US" dirty="0"/>
              <a:t>different UI toolkits</a:t>
            </a:r>
          </a:p>
          <a:p>
            <a:pPr lvl="1"/>
            <a:r>
              <a:rPr lang="en-US" dirty="0"/>
              <a:t>Platform support crates must be easy to integrate with UI system internals</a:t>
            </a:r>
          </a:p>
        </p:txBody>
      </p:sp>
      <p:sp>
        <p:nvSpPr>
          <p:cNvPr id="2" name="Title 1">
            <a:extLst>
              <a:ext uri="{FF2B5EF4-FFF2-40B4-BE49-F238E27FC236}">
                <a16:creationId xmlns:a16="http://schemas.microsoft.com/office/drawing/2014/main" id="{18E3AC58-A15B-382F-0CD5-883504CDB508}"/>
              </a:ext>
            </a:extLst>
          </p:cNvPr>
          <p:cNvSpPr>
            <a:spLocks noGrp="1"/>
          </p:cNvSpPr>
          <p:nvPr>
            <p:ph type="title"/>
          </p:nvPr>
        </p:nvSpPr>
        <p:spPr/>
        <p:txBody>
          <a:bodyPr/>
          <a:lstStyle/>
          <a:p>
            <a:r>
              <a:rPr lang="en-US" dirty="0"/>
              <a:t>Significant systems challenges</a:t>
            </a:r>
          </a:p>
        </p:txBody>
      </p:sp>
      <p:sp>
        <p:nvSpPr>
          <p:cNvPr id="5" name="Slide Number Placeholder 4">
            <a:extLst>
              <a:ext uri="{FF2B5EF4-FFF2-40B4-BE49-F238E27FC236}">
                <a16:creationId xmlns:a16="http://schemas.microsoft.com/office/drawing/2014/main" id="{67952C78-2C7D-4EB9-2335-CDE5F1EC4295}"/>
              </a:ext>
            </a:extLst>
          </p:cNvPr>
          <p:cNvSpPr>
            <a:spLocks noGrp="1"/>
          </p:cNvSpPr>
          <p:nvPr>
            <p:ph type="sldNum" sz="quarter" idx="12"/>
          </p:nvPr>
        </p:nvSpPr>
        <p:spPr/>
        <p:txBody>
          <a:bodyPr/>
          <a:lstStyle/>
          <a:p>
            <a:fld id="{7D62C56D-5E74-2945-931D-C07ECBF0F859}" type="slidenum">
              <a:rPr lang="en-US" smtClean="0"/>
              <a:pPr/>
              <a:t>20</a:t>
            </a:fld>
            <a:endParaRPr lang="en-US"/>
          </a:p>
        </p:txBody>
      </p:sp>
      <p:sp>
        <p:nvSpPr>
          <p:cNvPr id="6" name="TextBox 5">
            <a:extLst>
              <a:ext uri="{FF2B5EF4-FFF2-40B4-BE49-F238E27FC236}">
                <a16:creationId xmlns:a16="http://schemas.microsoft.com/office/drawing/2014/main" id="{B2C1EC1B-9088-FC0E-37ED-1EC62C98F524}"/>
              </a:ext>
            </a:extLst>
          </p:cNvPr>
          <p:cNvSpPr txBox="1"/>
          <p:nvPr/>
        </p:nvSpPr>
        <p:spPr>
          <a:xfrm>
            <a:off x="10073659" y="2359047"/>
            <a:ext cx="1445583" cy="1200329"/>
          </a:xfrm>
          <a:prstGeom prst="rect">
            <a:avLst/>
          </a:prstGeom>
          <a:noFill/>
        </p:spPr>
        <p:txBody>
          <a:bodyPr wrap="square">
            <a:spAutoFit/>
          </a:bodyPr>
          <a:lstStyle/>
          <a:p>
            <a:r>
              <a:rPr lang="en-US" sz="2400">
                <a:solidFill>
                  <a:schemeClr val="accent1">
                    <a:lumMod val="75000"/>
                  </a:schemeClr>
                </a:solidFill>
              </a:rPr>
              <a:t>all across</a:t>
            </a:r>
          </a:p>
          <a:p>
            <a:r>
              <a:rPr lang="en-US" sz="2400">
                <a:solidFill>
                  <a:schemeClr val="accent1">
                    <a:lumMod val="75000"/>
                  </a:schemeClr>
                </a:solidFill>
              </a:rPr>
              <a:t>disparate</a:t>
            </a:r>
          </a:p>
          <a:p>
            <a:r>
              <a:rPr lang="en-US" sz="2400">
                <a:solidFill>
                  <a:schemeClr val="accent1">
                    <a:lumMod val="75000"/>
                  </a:schemeClr>
                </a:solidFill>
              </a:rPr>
              <a:t>platforms</a:t>
            </a:r>
          </a:p>
        </p:txBody>
      </p:sp>
      <p:sp>
        <p:nvSpPr>
          <p:cNvPr id="4" name="Date Placeholder 3">
            <a:extLst>
              <a:ext uri="{FF2B5EF4-FFF2-40B4-BE49-F238E27FC236}">
                <a16:creationId xmlns:a16="http://schemas.microsoft.com/office/drawing/2014/main" id="{46168310-50A5-2267-6ED9-99ABE63010CF}"/>
              </a:ext>
            </a:extLst>
          </p:cNvPr>
          <p:cNvSpPr>
            <a:spLocks noGrp="1"/>
          </p:cNvSpPr>
          <p:nvPr>
            <p:ph type="dt" sz="half" idx="10"/>
          </p:nvPr>
        </p:nvSpPr>
        <p:spPr>
          <a:xfrm>
            <a:off x="553913" y="6523404"/>
            <a:ext cx="2514014" cy="365125"/>
          </a:xfrm>
        </p:spPr>
        <p:txBody>
          <a:bodyPr/>
          <a:lstStyle/>
          <a:p>
            <a:r>
              <a:rPr lang="en-US" dirty="0"/>
              <a:t>Robius: App Dev in Rust</a:t>
            </a:r>
          </a:p>
        </p:txBody>
      </p:sp>
      <p:pic>
        <p:nvPicPr>
          <p:cNvPr id="8" name="Picture 7" descr="A logo of a company&#10;&#10;Description automatically generated with medium confidence">
            <a:extLst>
              <a:ext uri="{FF2B5EF4-FFF2-40B4-BE49-F238E27FC236}">
                <a16:creationId xmlns:a16="http://schemas.microsoft.com/office/drawing/2014/main" id="{AD0E82C2-D32A-FCA3-D79B-92DAACC26C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7881" y="6580523"/>
            <a:ext cx="261619" cy="261619"/>
          </a:xfrm>
          <a:prstGeom prst="rect">
            <a:avLst/>
          </a:prstGeom>
        </p:spPr>
      </p:pic>
    </p:spTree>
    <p:extLst>
      <p:ext uri="{BB962C8B-B14F-4D97-AF65-F5344CB8AC3E}">
        <p14:creationId xmlns:p14="http://schemas.microsoft.com/office/powerpoint/2010/main" val="341350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par>
                          <p:cTn id="30" fill="hold">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right)">
                                      <p:cBhvr>
                                        <p:cTn id="33" dur="20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uiExpand="1" build="p"/>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A50258-F5E9-D917-2A07-6123EA184204}"/>
              </a:ext>
            </a:extLst>
          </p:cNvPr>
          <p:cNvSpPr>
            <a:spLocks noGrp="1"/>
          </p:cNvSpPr>
          <p:nvPr>
            <p:ph type="sldNum" sz="quarter" idx="12"/>
          </p:nvPr>
        </p:nvSpPr>
        <p:spPr/>
        <p:txBody>
          <a:bodyPr/>
          <a:lstStyle/>
          <a:p>
            <a:fld id="{7D62C56D-5E74-2945-931D-C07ECBF0F859}" type="slidenum">
              <a:rPr lang="en-US" smtClean="0"/>
              <a:pPr/>
              <a:t>21</a:t>
            </a:fld>
            <a:endParaRPr lang="en-US" dirty="0"/>
          </a:p>
        </p:txBody>
      </p:sp>
      <p:sp>
        <p:nvSpPr>
          <p:cNvPr id="7" name="Content Placeholder 6">
            <a:extLst>
              <a:ext uri="{FF2B5EF4-FFF2-40B4-BE49-F238E27FC236}">
                <a16:creationId xmlns:a16="http://schemas.microsoft.com/office/drawing/2014/main" id="{449298EA-9FDA-677A-F0BA-05D969FA251A}"/>
              </a:ext>
            </a:extLst>
          </p:cNvPr>
          <p:cNvSpPr>
            <a:spLocks noGrp="1"/>
          </p:cNvSpPr>
          <p:nvPr>
            <p:ph idx="1"/>
          </p:nvPr>
        </p:nvSpPr>
        <p:spPr>
          <a:xfrm>
            <a:off x="518160" y="2361067"/>
            <a:ext cx="11013440" cy="2875723"/>
          </a:xfrm>
        </p:spPr>
        <p:txBody>
          <a:bodyPr>
            <a:normAutofit/>
          </a:bodyPr>
          <a:lstStyle/>
          <a:p>
            <a:pPr marL="0" indent="0" algn="ctr">
              <a:buNone/>
            </a:pPr>
            <a:br>
              <a:rPr lang="en-US" dirty="0"/>
            </a:br>
            <a:r>
              <a:rPr lang="en-US" dirty="0"/>
              <a:t>for more info, see our upcoming joint whitepaper:</a:t>
            </a:r>
          </a:p>
          <a:p>
            <a:pPr marL="0" indent="0" algn="ctr">
              <a:buNone/>
            </a:pPr>
            <a:r>
              <a:rPr lang="en-US" i="1" dirty="0"/>
              <a:t>The state of Rust GUI systems</a:t>
            </a:r>
          </a:p>
          <a:p>
            <a:pPr marL="0" indent="0" algn="ctr">
              <a:buNone/>
            </a:pPr>
            <a:br>
              <a:rPr lang="en-US" dirty="0"/>
            </a:br>
            <a:br>
              <a:rPr lang="en-US" dirty="0"/>
            </a:br>
            <a:r>
              <a:rPr lang="en-US" sz="2400" dirty="0"/>
              <a:t>(being organized by Nico Burns)</a:t>
            </a:r>
            <a:endParaRPr lang="en-US" dirty="0"/>
          </a:p>
        </p:txBody>
      </p:sp>
    </p:spTree>
    <p:extLst>
      <p:ext uri="{BB962C8B-B14F-4D97-AF65-F5344CB8AC3E}">
        <p14:creationId xmlns:p14="http://schemas.microsoft.com/office/powerpoint/2010/main" val="3624124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22</a:t>
            </a:fld>
            <a:endParaRPr lang="en-US" dirty="0"/>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dirty="0"/>
              <a:t>Project Architecture</a:t>
            </a:r>
          </a:p>
        </p:txBody>
      </p:sp>
    </p:spTree>
    <p:extLst>
      <p:ext uri="{BB962C8B-B14F-4D97-AF65-F5344CB8AC3E}">
        <p14:creationId xmlns:p14="http://schemas.microsoft.com/office/powerpoint/2010/main" val="192380636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4938-F2DF-7296-90CC-3E293E546812}"/>
              </a:ext>
            </a:extLst>
          </p:cNvPr>
          <p:cNvSpPr>
            <a:spLocks noGrp="1"/>
          </p:cNvSpPr>
          <p:nvPr>
            <p:ph type="title"/>
          </p:nvPr>
        </p:nvSpPr>
        <p:spPr/>
        <p:txBody>
          <a:bodyPr>
            <a:normAutofit/>
          </a:bodyPr>
          <a:lstStyle/>
          <a:p>
            <a:r>
              <a:rPr lang="en-US" dirty="0"/>
              <a:t>Project </a:t>
            </a:r>
            <a:r>
              <a:rPr lang="en-US" dirty="0" err="1"/>
              <a:t>Robius</a:t>
            </a:r>
            <a:r>
              <a:rPr lang="en-US" dirty="0"/>
              <a:t>:  </a:t>
            </a:r>
            <a:r>
              <a:rPr lang="en-US"/>
              <a:t>a diverse </a:t>
            </a:r>
            <a:r>
              <a:rPr lang="en-US" dirty="0"/>
              <a:t>community</a:t>
            </a:r>
          </a:p>
        </p:txBody>
      </p:sp>
      <p:sp>
        <p:nvSpPr>
          <p:cNvPr id="5" name="Slide Number Placeholder 4">
            <a:extLst>
              <a:ext uri="{FF2B5EF4-FFF2-40B4-BE49-F238E27FC236}">
                <a16:creationId xmlns:a16="http://schemas.microsoft.com/office/drawing/2014/main" id="{F9EDC5DC-9500-1B9B-7621-285A94AD6640}"/>
              </a:ext>
            </a:extLst>
          </p:cNvPr>
          <p:cNvSpPr>
            <a:spLocks noGrp="1"/>
          </p:cNvSpPr>
          <p:nvPr>
            <p:ph type="sldNum" sz="quarter" idx="12"/>
          </p:nvPr>
        </p:nvSpPr>
        <p:spPr/>
        <p:txBody>
          <a:bodyPr/>
          <a:lstStyle/>
          <a:p>
            <a:fld id="{7D62C56D-5E74-2945-931D-C07ECBF0F859}" type="slidenum">
              <a:rPr lang="en-US" smtClean="0"/>
              <a:pPr/>
              <a:t>23</a:t>
            </a:fld>
            <a:endParaRPr lang="en-US" dirty="0"/>
          </a:p>
        </p:txBody>
      </p:sp>
      <p:sp>
        <p:nvSpPr>
          <p:cNvPr id="6" name="Content Placeholder 2">
            <a:extLst>
              <a:ext uri="{FF2B5EF4-FFF2-40B4-BE49-F238E27FC236}">
                <a16:creationId xmlns:a16="http://schemas.microsoft.com/office/drawing/2014/main" id="{F77D4913-7BD5-2C33-27B2-1655B3B16CCA}"/>
              </a:ext>
            </a:extLst>
          </p:cNvPr>
          <p:cNvSpPr txBox="1">
            <a:spLocks/>
          </p:cNvSpPr>
          <p:nvPr/>
        </p:nvSpPr>
        <p:spPr>
          <a:xfrm>
            <a:off x="536448" y="1477328"/>
            <a:ext cx="5559550" cy="5719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Key community projects: </a:t>
            </a:r>
          </a:p>
          <a:p>
            <a:pPr lvl="1"/>
            <a:r>
              <a:rPr lang="en-US" b="1" dirty="0" err="1"/>
              <a:t>Robius</a:t>
            </a:r>
            <a:r>
              <a:rPr lang="en-US" dirty="0"/>
              <a:t>:</a:t>
            </a:r>
          </a:p>
          <a:p>
            <a:pPr lvl="2"/>
            <a:r>
              <a:rPr lang="en-US" dirty="0"/>
              <a:t>overall integration &amp; app dev</a:t>
            </a:r>
          </a:p>
          <a:p>
            <a:pPr lvl="2"/>
            <a:r>
              <a:rPr lang="en-US" dirty="0"/>
              <a:t>platform feature abstraction crates</a:t>
            </a:r>
          </a:p>
          <a:p>
            <a:pPr lvl="1"/>
            <a:r>
              <a:rPr lang="en-US" b="1" dirty="0"/>
              <a:t>OSIRIS</a:t>
            </a:r>
            <a:r>
              <a:rPr lang="en-US" dirty="0"/>
              <a:t>:</a:t>
            </a:r>
          </a:p>
          <a:p>
            <a:pPr lvl="2"/>
            <a:r>
              <a:rPr lang="en-US" dirty="0"/>
              <a:t>signing, bundling/packaging, distribution  (wrapping cargo)</a:t>
            </a:r>
          </a:p>
          <a:p>
            <a:pPr lvl="2"/>
            <a:r>
              <a:rPr lang="en-US" dirty="0"/>
              <a:t>OS service wrappers/FFI crates</a:t>
            </a:r>
          </a:p>
          <a:p>
            <a:pPr lvl="1"/>
            <a:r>
              <a:rPr lang="en-US" b="1" dirty="0"/>
              <a:t>Quake-build</a:t>
            </a:r>
            <a:r>
              <a:rPr lang="en-US" dirty="0"/>
              <a:t>:</a:t>
            </a:r>
          </a:p>
          <a:p>
            <a:pPr lvl="2"/>
            <a:r>
              <a:rPr lang="en-US" dirty="0"/>
              <a:t>meta-build tool (</a:t>
            </a:r>
            <a:r>
              <a:rPr lang="en-US" dirty="0" err="1"/>
              <a:t>à</a:t>
            </a:r>
            <a:r>
              <a:rPr lang="en-US" dirty="0"/>
              <a:t> la </a:t>
            </a:r>
            <a:r>
              <a:rPr lang="en-US" sz="1800" dirty="0">
                <a:latin typeface="Andale Mono" panose="020B0509000000000004" pitchFamily="49" charset="0"/>
              </a:rPr>
              <a:t>make</a:t>
            </a:r>
            <a:r>
              <a:rPr lang="en-US" dirty="0"/>
              <a:t>)</a:t>
            </a:r>
          </a:p>
          <a:p>
            <a:pPr lvl="2"/>
            <a:r>
              <a:rPr lang="en-US" dirty="0"/>
              <a:t>orchestrate pre- &amp; post-compile steps</a:t>
            </a:r>
          </a:p>
          <a:p>
            <a:pPr lvl="1"/>
            <a:r>
              <a:rPr lang="en-US" b="1" dirty="0"/>
              <a:t>Others</a:t>
            </a:r>
            <a:r>
              <a:rPr lang="en-US" dirty="0"/>
              <a:t>  (me)</a:t>
            </a:r>
          </a:p>
          <a:p>
            <a:pPr lvl="2"/>
            <a:r>
              <a:rPr lang="en-US" dirty="0"/>
              <a:t>concurrency management</a:t>
            </a:r>
          </a:p>
          <a:p>
            <a:pPr lvl="2"/>
            <a:r>
              <a:rPr lang="en-US" dirty="0"/>
              <a:t>generic caching of widgets (populating &amp; drawing UI data)</a:t>
            </a:r>
          </a:p>
        </p:txBody>
      </p:sp>
      <p:sp>
        <p:nvSpPr>
          <p:cNvPr id="7" name="Content Placeholder 2">
            <a:extLst>
              <a:ext uri="{FF2B5EF4-FFF2-40B4-BE49-F238E27FC236}">
                <a16:creationId xmlns:a16="http://schemas.microsoft.com/office/drawing/2014/main" id="{600F0ADE-639E-D5A0-EADB-8747EB62C415}"/>
              </a:ext>
            </a:extLst>
          </p:cNvPr>
          <p:cNvSpPr txBox="1">
            <a:spLocks/>
          </p:cNvSpPr>
          <p:nvPr/>
        </p:nvSpPr>
        <p:spPr>
          <a:xfrm>
            <a:off x="6374228" y="1476693"/>
            <a:ext cx="5559550" cy="5311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Targeted UI toolkits:</a:t>
            </a:r>
          </a:p>
          <a:p>
            <a:pPr marL="914400" lvl="1" indent="-457200">
              <a:buFont typeface="+mj-lt"/>
              <a:buAutoNum type="arabicParenR"/>
            </a:pPr>
            <a:r>
              <a:rPr lang="en-US" b="1" dirty="0"/>
              <a:t>Makepad</a:t>
            </a:r>
          </a:p>
          <a:p>
            <a:pPr marL="1204913" lvl="2"/>
            <a:r>
              <a:rPr lang="en-US" dirty="0"/>
              <a:t>Close daily collaboration</a:t>
            </a:r>
          </a:p>
          <a:p>
            <a:pPr marL="1204913" lvl="2"/>
            <a:r>
              <a:rPr lang="en-US" dirty="0" err="1"/>
              <a:t>Robius</a:t>
            </a:r>
            <a:r>
              <a:rPr lang="en-US" dirty="0"/>
              <a:t> makes UI &amp; system contributions back to Makepad</a:t>
            </a:r>
          </a:p>
          <a:p>
            <a:pPr marL="914400" lvl="1" indent="-457200">
              <a:buFont typeface="+mj-lt"/>
              <a:buAutoNum type="arabicParenR"/>
            </a:pPr>
            <a:r>
              <a:rPr lang="en-US" b="1" dirty="0" err="1"/>
              <a:t>Dioxus</a:t>
            </a:r>
            <a:endParaRPr lang="en-US" b="1" dirty="0"/>
          </a:p>
          <a:p>
            <a:pPr marL="1204913" lvl="2"/>
            <a:r>
              <a:rPr lang="en-US" dirty="0"/>
              <a:t>Goal: fill gaps in </a:t>
            </a:r>
            <a:r>
              <a:rPr lang="en-US" sz="1800" dirty="0" err="1">
                <a:latin typeface="Andale Mono" panose="020B0509000000000004" pitchFamily="49" charset="0"/>
              </a:rPr>
              <a:t>dioxus</a:t>
            </a:r>
            <a:r>
              <a:rPr lang="en-US" sz="1800" dirty="0">
                <a:latin typeface="Andale Mono" panose="020B0509000000000004" pitchFamily="49" charset="0"/>
              </a:rPr>
              <a:t>-std</a:t>
            </a:r>
            <a:endParaRPr lang="en-US" dirty="0">
              <a:latin typeface="Andale Mono" panose="020B0509000000000004" pitchFamily="49" charset="0"/>
            </a:endParaRPr>
          </a:p>
          <a:p>
            <a:pPr marL="1204913" lvl="2"/>
            <a:r>
              <a:rPr lang="en-US" dirty="0"/>
              <a:t>Acts as diverse point in space of integration implementation</a:t>
            </a:r>
          </a:p>
          <a:p>
            <a:pPr marL="914400" lvl="1" indent="-457200">
              <a:buFont typeface="+mj-lt"/>
              <a:buAutoNum type="arabicParenR"/>
            </a:pPr>
            <a:r>
              <a:rPr lang="en-US" b="1" dirty="0" err="1"/>
              <a:t>Linebender</a:t>
            </a:r>
            <a:r>
              <a:rPr lang="en-US" b="1" dirty="0"/>
              <a:t> project</a:t>
            </a:r>
            <a:r>
              <a:rPr lang="en-US" dirty="0"/>
              <a:t>  </a:t>
            </a:r>
            <a:r>
              <a:rPr lang="en-US" sz="2000" dirty="0">
                <a:solidFill>
                  <a:schemeClr val="bg1">
                    <a:lumMod val="50000"/>
                  </a:schemeClr>
                </a:solidFill>
              </a:rPr>
              <a:t>(</a:t>
            </a:r>
            <a:r>
              <a:rPr lang="en-US" sz="2000" dirty="0" err="1">
                <a:solidFill>
                  <a:schemeClr val="bg1">
                    <a:lumMod val="50000"/>
                  </a:schemeClr>
                </a:solidFill>
              </a:rPr>
              <a:t>Xilem</a:t>
            </a:r>
            <a:r>
              <a:rPr lang="en-US" sz="2000" dirty="0">
                <a:solidFill>
                  <a:schemeClr val="bg1">
                    <a:lumMod val="50000"/>
                  </a:schemeClr>
                </a:solidFill>
              </a:rPr>
              <a:t>, </a:t>
            </a:r>
            <a:r>
              <a:rPr lang="en-US" sz="2000" dirty="0" err="1">
                <a:solidFill>
                  <a:schemeClr val="bg1">
                    <a:lumMod val="50000"/>
                  </a:schemeClr>
                </a:solidFill>
              </a:rPr>
              <a:t>etc</a:t>
            </a:r>
            <a:r>
              <a:rPr lang="en-US" sz="2000" dirty="0">
                <a:solidFill>
                  <a:schemeClr val="bg1">
                    <a:lumMod val="50000"/>
                  </a:schemeClr>
                </a:solidFill>
              </a:rPr>
              <a:t>)</a:t>
            </a:r>
            <a:endParaRPr lang="en-US" dirty="0">
              <a:solidFill>
                <a:schemeClr val="bg1">
                  <a:lumMod val="50000"/>
                </a:schemeClr>
              </a:solidFill>
            </a:endParaRPr>
          </a:p>
          <a:p>
            <a:pPr marL="1204913" lvl="2"/>
            <a:r>
              <a:rPr lang="en-US" dirty="0"/>
              <a:t>Periodic exchange of ideas</a:t>
            </a:r>
          </a:p>
          <a:p>
            <a:pPr marL="1204913" lvl="2"/>
            <a:r>
              <a:rPr lang="en-US" dirty="0"/>
              <a:t>Co-leverage Android knowledge</a:t>
            </a:r>
          </a:p>
          <a:p>
            <a:pPr marL="914400" lvl="1" indent="-457200">
              <a:buFont typeface="+mj-lt"/>
              <a:buAutoNum type="arabicParenR"/>
            </a:pPr>
            <a:r>
              <a:rPr lang="en-US" b="1" dirty="0"/>
              <a:t>Tauri</a:t>
            </a:r>
          </a:p>
          <a:p>
            <a:pPr marL="1204913" lvl="2"/>
            <a:r>
              <a:rPr lang="en-US" dirty="0"/>
              <a:t>Utilize existing desktop crates</a:t>
            </a:r>
          </a:p>
          <a:p>
            <a:pPr marL="1204913" lvl="2"/>
            <a:r>
              <a:rPr lang="en-US" dirty="0"/>
              <a:t>Offer mobile crates back </a:t>
            </a:r>
            <a:r>
              <a:rPr lang="en-US" sz="1800" dirty="0">
                <a:solidFill>
                  <a:schemeClr val="bg1">
                    <a:lumMod val="50000"/>
                  </a:schemeClr>
                </a:solidFill>
              </a:rPr>
              <a:t>(like </a:t>
            </a:r>
            <a:r>
              <a:rPr lang="en-US" sz="1800" dirty="0" err="1">
                <a:solidFill>
                  <a:schemeClr val="bg1">
                    <a:lumMod val="50000"/>
                  </a:schemeClr>
                </a:solidFill>
              </a:rPr>
              <a:t>Dioxus</a:t>
            </a:r>
            <a:r>
              <a:rPr lang="en-US" sz="1800" dirty="0">
                <a:solidFill>
                  <a:schemeClr val="bg1">
                    <a:lumMod val="50000"/>
                  </a:schemeClr>
                </a:solidFill>
              </a:rPr>
              <a:t>)</a:t>
            </a:r>
          </a:p>
        </p:txBody>
      </p:sp>
    </p:spTree>
    <p:extLst>
      <p:ext uri="{BB962C8B-B14F-4D97-AF65-F5344CB8AC3E}">
        <p14:creationId xmlns:p14="http://schemas.microsoft.com/office/powerpoint/2010/main" val="363738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fld id="{7D62C56D-5E74-2945-931D-C07ECBF0F859}" type="slidenum">
              <a:rPr lang="en-US" smtClean="0"/>
              <a:t>24</a:t>
            </a:fld>
            <a:endParaRPr lang="en-US"/>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 name="Content Placeholder 2">
            <a:extLst>
              <a:ext uri="{FF2B5EF4-FFF2-40B4-BE49-F238E27FC236}">
                <a16:creationId xmlns:a16="http://schemas.microsoft.com/office/drawing/2014/main" id="{ED00404A-A955-A66E-2539-F9F4B51DAB78}"/>
              </a:ext>
            </a:extLst>
          </p:cNvPr>
          <p:cNvSpPr>
            <a:spLocks noGrp="1"/>
          </p:cNvSpPr>
          <p:nvPr>
            <p:ph idx="1"/>
          </p:nvPr>
        </p:nvSpPr>
        <p:spPr>
          <a:xfrm>
            <a:off x="185308" y="1368981"/>
            <a:ext cx="2652439" cy="4329834"/>
          </a:xfrm>
        </p:spPr>
        <p:txBody>
          <a:bodyPr>
            <a:normAutofit fontScale="92500" lnSpcReduction="10000"/>
          </a:bodyPr>
          <a:lstStyle/>
          <a:p>
            <a:pPr marL="0" indent="0">
              <a:buNone/>
            </a:pPr>
            <a:r>
              <a:rPr lang="en-US" sz="2400" dirty="0"/>
              <a:t>Guiding philosophy:</a:t>
            </a:r>
            <a:br>
              <a:rPr lang="en-US" sz="2400" dirty="0"/>
            </a:br>
            <a:r>
              <a:rPr lang="en-US" sz="2400" dirty="0"/>
              <a:t>stay out of UI’s way</a:t>
            </a:r>
          </a:p>
          <a:p>
            <a:r>
              <a:rPr lang="en-US" sz="2000" dirty="0"/>
              <a:t>Let UI experts do</a:t>
            </a:r>
            <a:br>
              <a:rPr lang="en-US" sz="2000" dirty="0"/>
            </a:br>
            <a:r>
              <a:rPr lang="en-US" sz="2000" dirty="0"/>
              <a:t>what they do best</a:t>
            </a:r>
          </a:p>
          <a:p>
            <a:r>
              <a:rPr lang="en-US" sz="2000" dirty="0"/>
              <a:t>UI toolkit + app logic act as </a:t>
            </a:r>
            <a:r>
              <a:rPr lang="en-US" sz="2000" b="1" dirty="0"/>
              <a:t>active </a:t>
            </a:r>
            <a:r>
              <a:rPr lang="en-US" sz="2000" dirty="0"/>
              <a:t>driver</a:t>
            </a:r>
          </a:p>
          <a:p>
            <a:pPr marL="0" indent="0">
              <a:buNone/>
            </a:pPr>
            <a:br>
              <a:rPr lang="en-US" sz="2400" dirty="0"/>
            </a:br>
            <a:r>
              <a:rPr lang="en-US" sz="2400" dirty="0" err="1"/>
              <a:t>Robius</a:t>
            </a:r>
            <a:r>
              <a:rPr lang="en-US" sz="2400" dirty="0"/>
              <a:t>, OSIRIS, </a:t>
            </a:r>
            <a:r>
              <a:rPr lang="en-US" sz="2400" dirty="0" err="1"/>
              <a:t>etc</a:t>
            </a:r>
            <a:br>
              <a:rPr lang="en-US" sz="2400" dirty="0"/>
            </a:br>
            <a:r>
              <a:rPr lang="en-US" sz="2400" dirty="0"/>
              <a:t>are supplementary</a:t>
            </a:r>
          </a:p>
          <a:p>
            <a:r>
              <a:rPr lang="en-US" sz="2000" dirty="0"/>
              <a:t>Independent from UI</a:t>
            </a:r>
          </a:p>
          <a:p>
            <a:pPr marL="465138" lvl="1" indent="-173038"/>
            <a:r>
              <a:rPr lang="en-US" sz="1600" dirty="0"/>
              <a:t>Offer easy integration w/ supported UI toolkits</a:t>
            </a:r>
          </a:p>
          <a:p>
            <a:r>
              <a:rPr lang="en-US" sz="2000" b="1" dirty="0"/>
              <a:t>Passive</a:t>
            </a:r>
            <a:r>
              <a:rPr lang="en-US" sz="2000" dirty="0"/>
              <a:t> libraries</a:t>
            </a:r>
            <a:br>
              <a:rPr lang="en-US" sz="2000" dirty="0"/>
            </a:br>
            <a:r>
              <a:rPr lang="en-US" sz="2000" dirty="0"/>
              <a:t>driven by app</a:t>
            </a:r>
          </a:p>
        </p:txBody>
      </p:sp>
      <p:grpSp>
        <p:nvGrpSpPr>
          <p:cNvPr id="2" name="Group 1">
            <a:extLst>
              <a:ext uri="{FF2B5EF4-FFF2-40B4-BE49-F238E27FC236}">
                <a16:creationId xmlns:a16="http://schemas.microsoft.com/office/drawing/2014/main" id="{BCC5F976-52B6-DC64-82EC-3CC65DE9E6FF}"/>
              </a:ext>
            </a:extLst>
          </p:cNvPr>
          <p:cNvGrpSpPr/>
          <p:nvPr/>
        </p:nvGrpSpPr>
        <p:grpSpPr>
          <a:xfrm>
            <a:off x="3038448" y="793541"/>
            <a:ext cx="8936200" cy="5270917"/>
            <a:chOff x="1764256" y="1363467"/>
            <a:chExt cx="8936200" cy="5270917"/>
          </a:xfrm>
        </p:grpSpPr>
        <p:cxnSp>
          <p:nvCxnSpPr>
            <p:cNvPr id="5" name="Google Shape;54;p13">
              <a:extLst>
                <a:ext uri="{FF2B5EF4-FFF2-40B4-BE49-F238E27FC236}">
                  <a16:creationId xmlns:a16="http://schemas.microsoft.com/office/drawing/2014/main" id="{0030FDD6-E639-8A07-2D89-9610492B60A1}"/>
                </a:ext>
              </a:extLst>
            </p:cNvPr>
            <p:cNvCxnSpPr>
              <a:endCxn id="61" idx="3"/>
            </p:cNvCxnSpPr>
            <p:nvPr/>
          </p:nvCxnSpPr>
          <p:spPr>
            <a:xfrm rot="10800000">
              <a:off x="5966706" y="4407127"/>
              <a:ext cx="503400" cy="0"/>
            </a:xfrm>
            <a:prstGeom prst="straightConnector1">
              <a:avLst/>
            </a:prstGeom>
            <a:noFill/>
            <a:ln w="9525" cap="flat" cmpd="sng">
              <a:solidFill>
                <a:srgbClr val="000000"/>
              </a:solidFill>
              <a:prstDash val="solid"/>
              <a:round/>
              <a:headEnd type="none" w="med" len="med"/>
              <a:tailEnd type="triangle" w="med" len="med"/>
            </a:ln>
          </p:spPr>
        </p:cxnSp>
        <p:sp>
          <p:nvSpPr>
            <p:cNvPr id="7" name="Google Shape;56;p13">
              <a:extLst>
                <a:ext uri="{FF2B5EF4-FFF2-40B4-BE49-F238E27FC236}">
                  <a16:creationId xmlns:a16="http://schemas.microsoft.com/office/drawing/2014/main" id="{710585F9-8266-4E6C-BD8E-722EF5EB89F9}"/>
                </a:ext>
              </a:extLst>
            </p:cNvPr>
            <p:cNvSpPr/>
            <p:nvPr/>
          </p:nvSpPr>
          <p:spPr>
            <a:xfrm>
              <a:off x="1764256" y="1363467"/>
              <a:ext cx="8936100" cy="1338393"/>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t>Application</a:t>
              </a:r>
              <a:endParaRPr b="1" dirty="0"/>
            </a:p>
          </p:txBody>
        </p:sp>
        <p:sp>
          <p:nvSpPr>
            <p:cNvPr id="8" name="Google Shape;57;p13">
              <a:extLst>
                <a:ext uri="{FF2B5EF4-FFF2-40B4-BE49-F238E27FC236}">
                  <a16:creationId xmlns:a16="http://schemas.microsoft.com/office/drawing/2014/main" id="{1B8EF2DF-458E-EFFD-6DE2-B5A639BECBF8}"/>
                </a:ext>
              </a:extLst>
            </p:cNvPr>
            <p:cNvSpPr/>
            <p:nvPr/>
          </p:nvSpPr>
          <p:spPr>
            <a:xfrm>
              <a:off x="7576911"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dirty="0"/>
                <a:t>Business logic</a:t>
              </a:r>
              <a:endParaRPr sz="1300" dirty="0"/>
            </a:p>
          </p:txBody>
        </p:sp>
        <p:sp>
          <p:nvSpPr>
            <p:cNvPr id="9" name="Google Shape;58;p13">
              <a:extLst>
                <a:ext uri="{FF2B5EF4-FFF2-40B4-BE49-F238E27FC236}">
                  <a16:creationId xmlns:a16="http://schemas.microsoft.com/office/drawing/2014/main" id="{A788D0B3-FA27-CA63-D973-9A566E432663}"/>
                </a:ext>
              </a:extLst>
            </p:cNvPr>
            <p:cNvSpPr/>
            <p:nvPr/>
          </p:nvSpPr>
          <p:spPr>
            <a:xfrm>
              <a:off x="1764356" y="5867155"/>
              <a:ext cx="8936100" cy="767229"/>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Platform/OS Native Layers</a:t>
              </a:r>
              <a:br>
                <a:rPr lang="en" dirty="0"/>
              </a:br>
              <a:r>
                <a:rPr lang="en" dirty="0"/>
                <a:t>(Linux, macOS, Windows, Android, iOS, Web, </a:t>
              </a:r>
              <a:r>
                <a:rPr lang="en" dirty="0" err="1"/>
                <a:t>HarmonyOS</a:t>
              </a:r>
              <a:r>
                <a:rPr lang="en" dirty="0"/>
                <a:t> …)</a:t>
              </a:r>
              <a:endParaRPr dirty="0"/>
            </a:p>
          </p:txBody>
        </p:sp>
        <p:sp>
          <p:nvSpPr>
            <p:cNvPr id="16" name="Google Shape;59;p13">
              <a:extLst>
                <a:ext uri="{FF2B5EF4-FFF2-40B4-BE49-F238E27FC236}">
                  <a16:creationId xmlns:a16="http://schemas.microsoft.com/office/drawing/2014/main" id="{3B8D3173-01D6-E18E-E6A6-078F71D95536}"/>
                </a:ext>
              </a:extLst>
            </p:cNvPr>
            <p:cNvSpPr/>
            <p:nvPr/>
          </p:nvSpPr>
          <p:spPr>
            <a:xfrm>
              <a:off x="1803156" y="2946977"/>
              <a:ext cx="2121600" cy="2673600"/>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57" name="Google Shape;60;p13">
              <a:extLst>
                <a:ext uri="{FF2B5EF4-FFF2-40B4-BE49-F238E27FC236}">
                  <a16:creationId xmlns:a16="http://schemas.microsoft.com/office/drawing/2014/main" id="{3AF12B11-DF5A-CA90-D16B-C6EA97967B9A}"/>
                </a:ext>
              </a:extLst>
            </p:cNvPr>
            <p:cNvSpPr/>
            <p:nvPr/>
          </p:nvSpPr>
          <p:spPr>
            <a:xfrm>
              <a:off x="6232356" y="2946977"/>
              <a:ext cx="4404000" cy="2673600"/>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 b="1" dirty="0"/>
                <a:t>Platform Abstractions</a:t>
              </a:r>
              <a:endParaRPr b="1" dirty="0"/>
            </a:p>
          </p:txBody>
        </p:sp>
        <p:sp>
          <p:nvSpPr>
            <p:cNvPr id="58" name="Google Shape;61;p13">
              <a:extLst>
                <a:ext uri="{FF2B5EF4-FFF2-40B4-BE49-F238E27FC236}">
                  <a16:creationId xmlns:a16="http://schemas.microsoft.com/office/drawing/2014/main" id="{F5F75C66-671D-DFDD-E6F7-0AF28AA2CA9E}"/>
                </a:ext>
              </a:extLst>
            </p:cNvPr>
            <p:cNvSpPr/>
            <p:nvPr/>
          </p:nvSpPr>
          <p:spPr>
            <a:xfrm>
              <a:off x="6512106"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59" name="Google Shape;62;p13">
              <a:extLst>
                <a:ext uri="{FF2B5EF4-FFF2-40B4-BE49-F238E27FC236}">
                  <a16:creationId xmlns:a16="http://schemas.microsoft.com/office/drawing/2014/main" id="{4D69AC2E-EA15-617E-3D5E-66B8CB358BB3}"/>
                </a:ext>
              </a:extLst>
            </p:cNvPr>
            <p:cNvSpPr/>
            <p:nvPr/>
          </p:nvSpPr>
          <p:spPr>
            <a:xfrm>
              <a:off x="750501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State mgmt</a:t>
              </a:r>
              <a:endParaRPr sz="1000"/>
            </a:p>
          </p:txBody>
        </p:sp>
        <p:sp>
          <p:nvSpPr>
            <p:cNvPr id="60" name="Google Shape;63;p13">
              <a:extLst>
                <a:ext uri="{FF2B5EF4-FFF2-40B4-BE49-F238E27FC236}">
                  <a16:creationId xmlns:a16="http://schemas.microsoft.com/office/drawing/2014/main" id="{752F6E82-68C6-23E2-4A37-1560FB26FE01}"/>
                </a:ext>
              </a:extLst>
            </p:cNvPr>
            <p:cNvSpPr/>
            <p:nvPr/>
          </p:nvSpPr>
          <p:spPr>
            <a:xfrm>
              <a:off x="949083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Sensors</a:t>
              </a:r>
              <a:endParaRPr sz="1000"/>
            </a:p>
          </p:txBody>
        </p:sp>
        <p:sp>
          <p:nvSpPr>
            <p:cNvPr id="61" name="Google Shape;55;p13">
              <a:extLst>
                <a:ext uri="{FF2B5EF4-FFF2-40B4-BE49-F238E27FC236}">
                  <a16:creationId xmlns:a16="http://schemas.microsoft.com/office/drawing/2014/main" id="{A16FB3DD-D433-8386-A6AF-71D7A86C47C2}"/>
                </a:ext>
              </a:extLst>
            </p:cNvPr>
            <p:cNvSpPr/>
            <p:nvPr/>
          </p:nvSpPr>
          <p:spPr>
            <a:xfrm>
              <a:off x="4190406" y="3636877"/>
              <a:ext cx="1776300" cy="1540500"/>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t>Concurrency Manager</a:t>
              </a:r>
              <a:endParaRPr b="1" dirty="0"/>
            </a:p>
            <a:p>
              <a:pPr marL="0" lvl="0" indent="0" algn="ctr" rtl="0">
                <a:spcBef>
                  <a:spcPts val="1000"/>
                </a:spcBef>
                <a:spcAft>
                  <a:spcPts val="0"/>
                </a:spcAft>
                <a:buNone/>
              </a:pPr>
              <a:r>
                <a:rPr lang="en" sz="1600" i="1" dirty="0"/>
                <a:t>async executor,</a:t>
              </a:r>
              <a:br>
                <a:rPr lang="en" sz="1600" i="1" dirty="0"/>
              </a:br>
              <a:r>
                <a:rPr lang="en" sz="1600" i="1" dirty="0"/>
                <a:t>main &amp; </a:t>
              </a:r>
              <a:r>
                <a:rPr lang="en" sz="1600" i="1" dirty="0" err="1"/>
                <a:t>bkgd</a:t>
              </a:r>
              <a:r>
                <a:rPr lang="en" sz="1600" i="1" dirty="0"/>
                <a:t> thread </a:t>
              </a:r>
              <a:r>
                <a:rPr lang="en" sz="1600" i="1" dirty="0" err="1"/>
                <a:t>mgmt</a:t>
              </a:r>
              <a:endParaRPr sz="1600" i="1" dirty="0"/>
            </a:p>
          </p:txBody>
        </p:sp>
        <p:sp>
          <p:nvSpPr>
            <p:cNvPr id="62" name="Google Shape;64;p13">
              <a:extLst>
                <a:ext uri="{FF2B5EF4-FFF2-40B4-BE49-F238E27FC236}">
                  <a16:creationId xmlns:a16="http://schemas.microsoft.com/office/drawing/2014/main" id="{9FB7BBDC-6F13-BCEE-74A4-522364D81C77}"/>
                </a:ext>
              </a:extLst>
            </p:cNvPr>
            <p:cNvSpPr/>
            <p:nvPr/>
          </p:nvSpPr>
          <p:spPr>
            <a:xfrm rot="10800000" flipH="1">
              <a:off x="6642906" y="5225387"/>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63" name="Google Shape;65;p13">
              <a:extLst>
                <a:ext uri="{FF2B5EF4-FFF2-40B4-BE49-F238E27FC236}">
                  <a16:creationId xmlns:a16="http://schemas.microsoft.com/office/drawing/2014/main" id="{57301142-FBA4-EDBA-2BB6-2A9156733132}"/>
                </a:ext>
              </a:extLst>
            </p:cNvPr>
            <p:cNvSpPr/>
            <p:nvPr/>
          </p:nvSpPr>
          <p:spPr>
            <a:xfrm>
              <a:off x="4348506" y="1751799"/>
              <a:ext cx="2426700" cy="63913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Application logic</a:t>
              </a:r>
              <a:endParaRPr sz="1300"/>
            </a:p>
          </p:txBody>
        </p:sp>
        <p:cxnSp>
          <p:nvCxnSpPr>
            <p:cNvPr id="64" name="Google Shape;66;p13">
              <a:extLst>
                <a:ext uri="{FF2B5EF4-FFF2-40B4-BE49-F238E27FC236}">
                  <a16:creationId xmlns:a16="http://schemas.microsoft.com/office/drawing/2014/main" id="{7D9876A1-519E-76FF-0E1E-EC0206426DAE}"/>
                </a:ext>
              </a:extLst>
            </p:cNvPr>
            <p:cNvCxnSpPr>
              <a:cxnSpLocks/>
              <a:endCxn id="61" idx="0"/>
            </p:cNvCxnSpPr>
            <p:nvPr/>
          </p:nvCxnSpPr>
          <p:spPr>
            <a:xfrm>
              <a:off x="5078556" y="2390929"/>
              <a:ext cx="0" cy="1245948"/>
            </a:xfrm>
            <a:prstGeom prst="straightConnector1">
              <a:avLst/>
            </a:prstGeom>
            <a:noFill/>
            <a:ln w="9525" cap="flat" cmpd="sng">
              <a:solidFill>
                <a:srgbClr val="000000"/>
              </a:solidFill>
              <a:prstDash val="solid"/>
              <a:round/>
              <a:headEnd type="none" w="med" len="med"/>
              <a:tailEnd type="triangle" w="med" len="med"/>
            </a:ln>
          </p:spPr>
        </p:cxnSp>
        <p:cxnSp>
          <p:nvCxnSpPr>
            <p:cNvPr id="65" name="Google Shape;67;p13">
              <a:extLst>
                <a:ext uri="{FF2B5EF4-FFF2-40B4-BE49-F238E27FC236}">
                  <a16:creationId xmlns:a16="http://schemas.microsoft.com/office/drawing/2014/main" id="{6D97A595-5FF5-7C90-6227-4D26959C75DC}"/>
                </a:ext>
              </a:extLst>
            </p:cNvPr>
            <p:cNvCxnSpPr>
              <a:cxnSpLocks/>
              <a:stCxn id="63" idx="2"/>
              <a:endCxn id="57" idx="0"/>
            </p:cNvCxnSpPr>
            <p:nvPr/>
          </p:nvCxnSpPr>
          <p:spPr>
            <a:xfrm rot="16200000" flipH="1">
              <a:off x="6720082" y="1232703"/>
              <a:ext cx="556048" cy="2872500"/>
            </a:xfrm>
            <a:prstGeom prst="bentConnector3">
              <a:avLst>
                <a:gd name="adj1" fmla="val 72503"/>
              </a:avLst>
            </a:prstGeom>
            <a:noFill/>
            <a:ln w="9525" cap="flat" cmpd="sng">
              <a:solidFill>
                <a:srgbClr val="000000"/>
              </a:solidFill>
              <a:prstDash val="solid"/>
              <a:round/>
              <a:headEnd type="none" w="med" len="med"/>
              <a:tailEnd type="triangle" w="med" len="med"/>
            </a:ln>
          </p:spPr>
        </p:cxnSp>
        <p:cxnSp>
          <p:nvCxnSpPr>
            <p:cNvPr id="66" name="Google Shape;68;p13">
              <a:extLst>
                <a:ext uri="{FF2B5EF4-FFF2-40B4-BE49-F238E27FC236}">
                  <a16:creationId xmlns:a16="http://schemas.microsoft.com/office/drawing/2014/main" id="{68C3DDE2-3010-C1FC-9272-1FC8DBAD66B9}"/>
                </a:ext>
              </a:extLst>
            </p:cNvPr>
            <p:cNvCxnSpPr>
              <a:cxnSpLocks/>
              <a:stCxn id="8" idx="2"/>
            </p:cNvCxnSpPr>
            <p:nvPr/>
          </p:nvCxnSpPr>
          <p:spPr>
            <a:xfrm>
              <a:off x="8790261" y="2390929"/>
              <a:ext cx="0" cy="556048"/>
            </a:xfrm>
            <a:prstGeom prst="straightConnector1">
              <a:avLst/>
            </a:prstGeom>
            <a:noFill/>
            <a:ln w="9525" cap="flat" cmpd="sng">
              <a:solidFill>
                <a:srgbClr val="000000"/>
              </a:solidFill>
              <a:prstDash val="solid"/>
              <a:round/>
              <a:headEnd type="none" w="med" len="med"/>
              <a:tailEnd type="triangle" w="med" len="med"/>
            </a:ln>
          </p:spPr>
        </p:cxnSp>
        <p:cxnSp>
          <p:nvCxnSpPr>
            <p:cNvPr id="67" name="Google Shape;69;p13">
              <a:extLst>
                <a:ext uri="{FF2B5EF4-FFF2-40B4-BE49-F238E27FC236}">
                  <a16:creationId xmlns:a16="http://schemas.microsoft.com/office/drawing/2014/main" id="{9454CAAE-1A61-B5DC-E246-2E44E77CF965}"/>
                </a:ext>
              </a:extLst>
            </p:cNvPr>
            <p:cNvCxnSpPr>
              <a:stCxn id="16" idx="2"/>
            </p:cNvCxnSpPr>
            <p:nvPr/>
          </p:nvCxnSpPr>
          <p:spPr>
            <a:xfrm>
              <a:off x="2863956" y="5620577"/>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68" name="Google Shape;70;p13">
              <a:extLst>
                <a:ext uri="{FF2B5EF4-FFF2-40B4-BE49-F238E27FC236}">
                  <a16:creationId xmlns:a16="http://schemas.microsoft.com/office/drawing/2014/main" id="{0F1771AE-671F-8707-3558-09C9261C9980}"/>
                </a:ext>
              </a:extLst>
            </p:cNvPr>
            <p:cNvCxnSpPr>
              <a:cxnSpLocks/>
              <a:stCxn id="61" idx="2"/>
            </p:cNvCxnSpPr>
            <p:nvPr/>
          </p:nvCxnSpPr>
          <p:spPr>
            <a:xfrm>
              <a:off x="5078556" y="5177377"/>
              <a:ext cx="0" cy="689778"/>
            </a:xfrm>
            <a:prstGeom prst="straightConnector1">
              <a:avLst/>
            </a:prstGeom>
            <a:noFill/>
            <a:ln w="9525" cap="flat" cmpd="sng">
              <a:solidFill>
                <a:srgbClr val="000000"/>
              </a:solidFill>
              <a:prstDash val="solid"/>
              <a:round/>
              <a:headEnd type="none" w="med" len="med"/>
              <a:tailEnd type="triangle" w="med" len="med"/>
            </a:ln>
          </p:spPr>
        </p:cxnSp>
        <p:cxnSp>
          <p:nvCxnSpPr>
            <p:cNvPr id="69" name="Google Shape;71;p13">
              <a:extLst>
                <a:ext uri="{FF2B5EF4-FFF2-40B4-BE49-F238E27FC236}">
                  <a16:creationId xmlns:a16="http://schemas.microsoft.com/office/drawing/2014/main" id="{7F1C4AED-A1AE-D4A7-09E8-262698F62726}"/>
                </a:ext>
              </a:extLst>
            </p:cNvPr>
            <p:cNvCxnSpPr>
              <a:cxnSpLocks/>
              <a:stCxn id="57" idx="2"/>
            </p:cNvCxnSpPr>
            <p:nvPr/>
          </p:nvCxnSpPr>
          <p:spPr>
            <a:xfrm>
              <a:off x="8434356" y="5620577"/>
              <a:ext cx="0" cy="246578"/>
            </a:xfrm>
            <a:prstGeom prst="straightConnector1">
              <a:avLst/>
            </a:prstGeom>
            <a:noFill/>
            <a:ln w="9525" cap="flat" cmpd="sng">
              <a:solidFill>
                <a:srgbClr val="000000"/>
              </a:solidFill>
              <a:prstDash val="solid"/>
              <a:round/>
              <a:headEnd type="none" w="med" len="med"/>
              <a:tailEnd type="triangle" w="med" len="med"/>
            </a:ln>
          </p:spPr>
        </p:cxnSp>
        <p:cxnSp>
          <p:nvCxnSpPr>
            <p:cNvPr id="70" name="Google Shape;72;p13">
              <a:extLst>
                <a:ext uri="{FF2B5EF4-FFF2-40B4-BE49-F238E27FC236}">
                  <a16:creationId xmlns:a16="http://schemas.microsoft.com/office/drawing/2014/main" id="{273C3068-0234-776A-92DD-3C492B939259}"/>
                </a:ext>
              </a:extLst>
            </p:cNvPr>
            <p:cNvCxnSpPr>
              <a:cxnSpLocks/>
              <a:stCxn id="63" idx="1"/>
            </p:cNvCxnSpPr>
            <p:nvPr/>
          </p:nvCxnSpPr>
          <p:spPr>
            <a:xfrm flipH="1" flipV="1">
              <a:off x="3609472" y="2069432"/>
              <a:ext cx="739034" cy="1932"/>
            </a:xfrm>
            <a:prstGeom prst="straightConnector1">
              <a:avLst/>
            </a:prstGeom>
            <a:noFill/>
            <a:ln w="9525" cap="flat" cmpd="sng">
              <a:solidFill>
                <a:srgbClr val="000000"/>
              </a:solidFill>
              <a:prstDash val="solid"/>
              <a:round/>
              <a:headEnd type="none" w="med" len="med"/>
              <a:tailEnd type="triangle" w="med" len="med"/>
            </a:ln>
          </p:spPr>
        </p:cxnSp>
        <p:cxnSp>
          <p:nvCxnSpPr>
            <p:cNvPr id="71" name="Google Shape;74;p13">
              <a:extLst>
                <a:ext uri="{FF2B5EF4-FFF2-40B4-BE49-F238E27FC236}">
                  <a16:creationId xmlns:a16="http://schemas.microsoft.com/office/drawing/2014/main" id="{755F87D0-6A83-2F4E-A2F1-12CDF81C2DF6}"/>
                </a:ext>
              </a:extLst>
            </p:cNvPr>
            <p:cNvCxnSpPr>
              <a:cxnSpLocks/>
              <a:stCxn id="63" idx="3"/>
              <a:endCxn id="8" idx="1"/>
            </p:cNvCxnSpPr>
            <p:nvPr/>
          </p:nvCxnSpPr>
          <p:spPr>
            <a:xfrm>
              <a:off x="6775206" y="2071364"/>
              <a:ext cx="801705" cy="0"/>
            </a:xfrm>
            <a:prstGeom prst="straightConnector1">
              <a:avLst/>
            </a:prstGeom>
            <a:noFill/>
            <a:ln w="9525" cap="flat" cmpd="sng">
              <a:solidFill>
                <a:srgbClr val="000000"/>
              </a:solidFill>
              <a:prstDash val="solid"/>
              <a:round/>
              <a:headEnd type="triangle" w="med" len="med"/>
              <a:tailEnd type="triangle" w="med" len="med"/>
            </a:ln>
          </p:spPr>
        </p:cxnSp>
        <p:sp>
          <p:nvSpPr>
            <p:cNvPr id="72" name="Google Shape;73;p13">
              <a:extLst>
                <a:ext uri="{FF2B5EF4-FFF2-40B4-BE49-F238E27FC236}">
                  <a16:creationId xmlns:a16="http://schemas.microsoft.com/office/drawing/2014/main" id="{887C8F17-895C-E614-F8E9-ABCDEAC3FA43}"/>
                </a:ext>
              </a:extLst>
            </p:cNvPr>
            <p:cNvSpPr/>
            <p:nvPr/>
          </p:nvSpPr>
          <p:spPr>
            <a:xfrm>
              <a:off x="1973706" y="1510807"/>
              <a:ext cx="1780500" cy="1078389"/>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p13">
              <a:extLst>
                <a:ext uri="{FF2B5EF4-FFF2-40B4-BE49-F238E27FC236}">
                  <a16:creationId xmlns:a16="http://schemas.microsoft.com/office/drawing/2014/main" id="{338010FC-50CC-B854-CA57-B6F2894CD621}"/>
                </a:ext>
              </a:extLst>
            </p:cNvPr>
            <p:cNvSpPr/>
            <p:nvPr/>
          </p:nvSpPr>
          <p:spPr>
            <a:xfrm>
              <a:off x="212862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a:t>UI logic</a:t>
              </a:r>
              <a:endParaRPr sz="1300"/>
            </a:p>
          </p:txBody>
        </p:sp>
        <p:sp>
          <p:nvSpPr>
            <p:cNvPr id="74" name="Google Shape;76;p13">
              <a:extLst>
                <a:ext uri="{FF2B5EF4-FFF2-40B4-BE49-F238E27FC236}">
                  <a16:creationId xmlns:a16="http://schemas.microsoft.com/office/drawing/2014/main" id="{63271515-FDAD-9A94-6C13-C301AF0F94A6}"/>
                </a:ext>
              </a:extLst>
            </p:cNvPr>
            <p:cNvSpPr/>
            <p:nvPr/>
          </p:nvSpPr>
          <p:spPr>
            <a:xfrm>
              <a:off x="3026359" y="1631589"/>
              <a:ext cx="579300" cy="8323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 sz="1300" dirty="0"/>
                <a:t>UX logic</a:t>
              </a:r>
              <a:endParaRPr sz="1300" dirty="0"/>
            </a:p>
          </p:txBody>
        </p:sp>
        <p:cxnSp>
          <p:nvCxnSpPr>
            <p:cNvPr id="75" name="Google Shape;77;p13">
              <a:extLst>
                <a:ext uri="{FF2B5EF4-FFF2-40B4-BE49-F238E27FC236}">
                  <a16:creationId xmlns:a16="http://schemas.microsoft.com/office/drawing/2014/main" id="{3B789892-608A-64C6-1145-D97CB0E6C8C6}"/>
                </a:ext>
              </a:extLst>
            </p:cNvPr>
            <p:cNvCxnSpPr>
              <a:stCxn id="73" idx="3"/>
              <a:endCxn id="74" idx="1"/>
            </p:cNvCxnSpPr>
            <p:nvPr/>
          </p:nvCxnSpPr>
          <p:spPr>
            <a:xfrm>
              <a:off x="2707929" y="2047780"/>
              <a:ext cx="318430" cy="0"/>
            </a:xfrm>
            <a:prstGeom prst="straightConnector1">
              <a:avLst/>
            </a:prstGeom>
            <a:noFill/>
            <a:ln w="9525" cap="flat" cmpd="sng">
              <a:solidFill>
                <a:srgbClr val="000000"/>
              </a:solidFill>
              <a:prstDash val="solid"/>
              <a:round/>
              <a:headEnd type="triangle" w="med" len="med"/>
              <a:tailEnd type="triangle" w="med" len="med"/>
            </a:ln>
          </p:spPr>
        </p:cxnSp>
        <p:cxnSp>
          <p:nvCxnSpPr>
            <p:cNvPr id="76" name="Google Shape;78;p13">
              <a:extLst>
                <a:ext uri="{FF2B5EF4-FFF2-40B4-BE49-F238E27FC236}">
                  <a16:creationId xmlns:a16="http://schemas.microsoft.com/office/drawing/2014/main" id="{348E3AF2-E3B2-EE21-FD9B-A14B03A9168A}"/>
                </a:ext>
              </a:extLst>
            </p:cNvPr>
            <p:cNvCxnSpPr>
              <a:cxnSpLocks/>
              <a:stCxn id="72" idx="2"/>
              <a:endCxn id="16" idx="0"/>
            </p:cNvCxnSpPr>
            <p:nvPr/>
          </p:nvCxnSpPr>
          <p:spPr>
            <a:xfrm>
              <a:off x="2863956" y="2589196"/>
              <a:ext cx="0" cy="357781"/>
            </a:xfrm>
            <a:prstGeom prst="straightConnector1">
              <a:avLst/>
            </a:prstGeom>
            <a:noFill/>
            <a:ln w="9525" cap="flat" cmpd="sng">
              <a:solidFill>
                <a:srgbClr val="000000"/>
              </a:solidFill>
              <a:prstDash val="solid"/>
              <a:round/>
              <a:headEnd type="none" w="med" len="med"/>
              <a:tailEnd type="triangle" w="med" len="med"/>
            </a:ln>
          </p:spPr>
        </p:cxnSp>
        <p:sp>
          <p:nvSpPr>
            <p:cNvPr id="77" name="Google Shape;79;p13">
              <a:extLst>
                <a:ext uri="{FF2B5EF4-FFF2-40B4-BE49-F238E27FC236}">
                  <a16:creationId xmlns:a16="http://schemas.microsoft.com/office/drawing/2014/main" id="{4B381C8F-B4CA-0C61-7BCF-C835DEAFD4BB}"/>
                </a:ext>
              </a:extLst>
            </p:cNvPr>
            <p:cNvSpPr/>
            <p:nvPr/>
          </p:nvSpPr>
          <p:spPr>
            <a:xfrm>
              <a:off x="2337301" y="3766840"/>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78" name="Google Shape;80;p13">
              <a:extLst>
                <a:ext uri="{FF2B5EF4-FFF2-40B4-BE49-F238E27FC236}">
                  <a16:creationId xmlns:a16="http://schemas.microsoft.com/office/drawing/2014/main" id="{A46116AE-6248-6C4D-B03F-02DE43892271}"/>
                </a:ext>
              </a:extLst>
            </p:cNvPr>
            <p:cNvSpPr/>
            <p:nvPr/>
          </p:nvSpPr>
          <p:spPr>
            <a:xfrm>
              <a:off x="2191896" y="4817002"/>
              <a:ext cx="579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79" name="Google Shape;81;p13">
              <a:extLst>
                <a:ext uri="{FF2B5EF4-FFF2-40B4-BE49-F238E27FC236}">
                  <a16:creationId xmlns:a16="http://schemas.microsoft.com/office/drawing/2014/main" id="{04313218-E9D5-24EE-B2C3-A62ACD40BF59}"/>
                </a:ext>
              </a:extLst>
            </p:cNvPr>
            <p:cNvSpPr/>
            <p:nvPr/>
          </p:nvSpPr>
          <p:spPr>
            <a:xfrm>
              <a:off x="2021051" y="4291927"/>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cxnSp>
          <p:nvCxnSpPr>
            <p:cNvPr id="80" name="Google Shape;82;p13">
              <a:extLst>
                <a:ext uri="{FF2B5EF4-FFF2-40B4-BE49-F238E27FC236}">
                  <a16:creationId xmlns:a16="http://schemas.microsoft.com/office/drawing/2014/main" id="{17085DEB-8F59-200B-C5E5-360E38228F72}"/>
                </a:ext>
              </a:extLst>
            </p:cNvPr>
            <p:cNvCxnSpPr/>
            <p:nvPr/>
          </p:nvCxnSpPr>
          <p:spPr>
            <a:xfrm>
              <a:off x="3934196" y="3364367"/>
              <a:ext cx="2295300" cy="0"/>
            </a:xfrm>
            <a:prstGeom prst="straightConnector1">
              <a:avLst/>
            </a:prstGeom>
            <a:noFill/>
            <a:ln w="9525" cap="flat" cmpd="sng">
              <a:solidFill>
                <a:srgbClr val="000000"/>
              </a:solidFill>
              <a:prstDash val="solid"/>
              <a:round/>
              <a:headEnd type="none" w="med" len="med"/>
              <a:tailEnd type="triangle" w="med" len="med"/>
            </a:ln>
          </p:spPr>
        </p:cxnSp>
        <p:sp>
          <p:nvSpPr>
            <p:cNvPr id="81" name="Google Shape;83;p13">
              <a:extLst>
                <a:ext uri="{FF2B5EF4-FFF2-40B4-BE49-F238E27FC236}">
                  <a16:creationId xmlns:a16="http://schemas.microsoft.com/office/drawing/2014/main" id="{ACB516D4-3119-0F46-F52E-A17E2A552D66}"/>
                </a:ext>
              </a:extLst>
            </p:cNvPr>
            <p:cNvSpPr/>
            <p:nvPr/>
          </p:nvSpPr>
          <p:spPr>
            <a:xfrm>
              <a:off x="2980506" y="4291915"/>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82" name="Google Shape;84;p13">
              <a:extLst>
                <a:ext uri="{FF2B5EF4-FFF2-40B4-BE49-F238E27FC236}">
                  <a16:creationId xmlns:a16="http://schemas.microsoft.com/office/drawing/2014/main" id="{449E94FE-401F-26DB-42C2-A426295F8C69}"/>
                </a:ext>
              </a:extLst>
            </p:cNvPr>
            <p:cNvSpPr/>
            <p:nvPr/>
          </p:nvSpPr>
          <p:spPr>
            <a:xfrm>
              <a:off x="2918506" y="481700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Drawing</a:t>
              </a:r>
              <a:endParaRPr sz="1200" dirty="0"/>
            </a:p>
          </p:txBody>
        </p:sp>
        <p:sp>
          <p:nvSpPr>
            <p:cNvPr id="83" name="Google Shape;85;p13">
              <a:extLst>
                <a:ext uri="{FF2B5EF4-FFF2-40B4-BE49-F238E27FC236}">
                  <a16:creationId xmlns:a16="http://schemas.microsoft.com/office/drawing/2014/main" id="{986E5B1D-F37D-80A1-5A59-47CD0BB3861D}"/>
                </a:ext>
              </a:extLst>
            </p:cNvPr>
            <p:cNvSpPr/>
            <p:nvPr/>
          </p:nvSpPr>
          <p:spPr>
            <a:xfrm>
              <a:off x="9490830"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84" name="Google Shape;86;p13">
              <a:extLst>
                <a:ext uri="{FF2B5EF4-FFF2-40B4-BE49-F238E27FC236}">
                  <a16:creationId xmlns:a16="http://schemas.microsoft.com/office/drawing/2014/main" id="{92F0455F-AFD1-A478-1BBF-AC78804940E9}"/>
                </a:ext>
              </a:extLst>
            </p:cNvPr>
            <p:cNvSpPr/>
            <p:nvPr/>
          </p:nvSpPr>
          <p:spPr>
            <a:xfrm>
              <a:off x="651210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Power</a:t>
              </a:r>
              <a:endParaRPr sz="1000"/>
            </a:p>
          </p:txBody>
        </p:sp>
        <p:sp>
          <p:nvSpPr>
            <p:cNvPr id="85" name="Google Shape;87;p13">
              <a:extLst>
                <a:ext uri="{FF2B5EF4-FFF2-40B4-BE49-F238E27FC236}">
                  <a16:creationId xmlns:a16="http://schemas.microsoft.com/office/drawing/2014/main" id="{CA67AF90-43F1-630D-504A-99916459E160}"/>
                </a:ext>
              </a:extLst>
            </p:cNvPr>
            <p:cNvSpPr/>
            <p:nvPr/>
          </p:nvSpPr>
          <p:spPr>
            <a:xfrm>
              <a:off x="7500176"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Permissions</a:t>
              </a:r>
              <a:endParaRPr sz="1000"/>
            </a:p>
          </p:txBody>
        </p:sp>
        <p:sp>
          <p:nvSpPr>
            <p:cNvPr id="86" name="Google Shape;88;p13">
              <a:extLst>
                <a:ext uri="{FF2B5EF4-FFF2-40B4-BE49-F238E27FC236}">
                  <a16:creationId xmlns:a16="http://schemas.microsoft.com/office/drawing/2014/main" id="{F6C2D320-60D7-B562-684D-971ED7C0F015}"/>
                </a:ext>
              </a:extLst>
            </p:cNvPr>
            <p:cNvSpPr/>
            <p:nvPr/>
          </p:nvSpPr>
          <p:spPr>
            <a:xfrm>
              <a:off x="8502760" y="3870906"/>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87" name="Google Shape;89;p13">
              <a:extLst>
                <a:ext uri="{FF2B5EF4-FFF2-40B4-BE49-F238E27FC236}">
                  <a16:creationId xmlns:a16="http://schemas.microsoft.com/office/drawing/2014/main" id="{95083CB5-95DC-D989-D0D4-D5742D019496}"/>
                </a:ext>
              </a:extLst>
            </p:cNvPr>
            <p:cNvSpPr/>
            <p:nvPr/>
          </p:nvSpPr>
          <p:spPr>
            <a:xfrm>
              <a:off x="8493084" y="344172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Storage</a:t>
              </a:r>
              <a:endParaRPr sz="1000"/>
            </a:p>
          </p:txBody>
        </p:sp>
        <p:sp>
          <p:nvSpPr>
            <p:cNvPr id="88" name="Google Shape;90;p13">
              <a:extLst>
                <a:ext uri="{FF2B5EF4-FFF2-40B4-BE49-F238E27FC236}">
                  <a16:creationId xmlns:a16="http://schemas.microsoft.com/office/drawing/2014/main" id="{03CA5ED4-CA1B-F15A-FE1B-D12969A04797}"/>
                </a:ext>
              </a:extLst>
            </p:cNvPr>
            <p:cNvSpPr/>
            <p:nvPr/>
          </p:nvSpPr>
          <p:spPr>
            <a:xfrm>
              <a:off x="651210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Input Events</a:t>
              </a:r>
              <a:endParaRPr sz="1000"/>
            </a:p>
          </p:txBody>
        </p:sp>
        <p:sp>
          <p:nvSpPr>
            <p:cNvPr id="89" name="Google Shape;91;p13">
              <a:extLst>
                <a:ext uri="{FF2B5EF4-FFF2-40B4-BE49-F238E27FC236}">
                  <a16:creationId xmlns:a16="http://schemas.microsoft.com/office/drawing/2014/main" id="{BBCC5B72-0B03-510C-A1FB-7490C315AFAB}"/>
                </a:ext>
              </a:extLst>
            </p:cNvPr>
            <p:cNvSpPr/>
            <p:nvPr/>
          </p:nvSpPr>
          <p:spPr>
            <a:xfrm>
              <a:off x="7500176"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90" name="Google Shape;92;p13">
              <a:extLst>
                <a:ext uri="{FF2B5EF4-FFF2-40B4-BE49-F238E27FC236}">
                  <a16:creationId xmlns:a16="http://schemas.microsoft.com/office/drawing/2014/main" id="{40DADD18-EB66-8F4A-9874-9B4D48047FFF}"/>
                </a:ext>
              </a:extLst>
            </p:cNvPr>
            <p:cNvSpPr/>
            <p:nvPr/>
          </p:nvSpPr>
          <p:spPr>
            <a:xfrm>
              <a:off x="848824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Location</a:t>
              </a:r>
              <a:endParaRPr sz="1000"/>
            </a:p>
          </p:txBody>
        </p:sp>
        <p:sp>
          <p:nvSpPr>
            <p:cNvPr id="91" name="Google Shape;93;p13">
              <a:extLst>
                <a:ext uri="{FF2B5EF4-FFF2-40B4-BE49-F238E27FC236}">
                  <a16:creationId xmlns:a16="http://schemas.microsoft.com/office/drawing/2014/main" id="{E6F3C834-4A1C-C469-EF61-B200D46CA8E6}"/>
                </a:ext>
              </a:extLst>
            </p:cNvPr>
            <p:cNvSpPr/>
            <p:nvPr/>
          </p:nvSpPr>
          <p:spPr>
            <a:xfrm>
              <a:off x="9476317" y="430008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92" name="Google Shape;94;p13">
              <a:extLst>
                <a:ext uri="{FF2B5EF4-FFF2-40B4-BE49-F238E27FC236}">
                  <a16:creationId xmlns:a16="http://schemas.microsoft.com/office/drawing/2014/main" id="{DF27DA54-2A5C-9036-C429-A241F149D182}"/>
                </a:ext>
              </a:extLst>
            </p:cNvPr>
            <p:cNvSpPr/>
            <p:nvPr/>
          </p:nvSpPr>
          <p:spPr>
            <a:xfrm>
              <a:off x="947631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93" name="Google Shape;95;p13">
              <a:extLst>
                <a:ext uri="{FF2B5EF4-FFF2-40B4-BE49-F238E27FC236}">
                  <a16:creationId xmlns:a16="http://schemas.microsoft.com/office/drawing/2014/main" id="{8BF0CC93-3DB4-D194-22DD-3CB6FCA34510}"/>
                </a:ext>
              </a:extLst>
            </p:cNvPr>
            <p:cNvSpPr/>
            <p:nvPr/>
          </p:nvSpPr>
          <p:spPr>
            <a:xfrm>
              <a:off x="8488247"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94" name="Google Shape;96;p13">
              <a:extLst>
                <a:ext uri="{FF2B5EF4-FFF2-40B4-BE49-F238E27FC236}">
                  <a16:creationId xmlns:a16="http://schemas.microsoft.com/office/drawing/2014/main" id="{05DFAD08-448B-2665-01D3-BEF3AADC5301}"/>
                </a:ext>
              </a:extLst>
            </p:cNvPr>
            <p:cNvSpPr/>
            <p:nvPr/>
          </p:nvSpPr>
          <p:spPr>
            <a:xfrm>
              <a:off x="7500176" y="4729262"/>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Time/Alarm</a:t>
              </a:r>
              <a:endParaRPr sz="1000"/>
            </a:p>
          </p:txBody>
        </p:sp>
        <p:sp>
          <p:nvSpPr>
            <p:cNvPr id="95" name="Google Shape;97;p13">
              <a:extLst>
                <a:ext uri="{FF2B5EF4-FFF2-40B4-BE49-F238E27FC236}">
                  <a16:creationId xmlns:a16="http://schemas.microsoft.com/office/drawing/2014/main" id="{75B7E67D-B6E7-DD06-0659-66EEF0316243}"/>
                </a:ext>
              </a:extLst>
            </p:cNvPr>
            <p:cNvSpPr/>
            <p:nvPr/>
          </p:nvSpPr>
          <p:spPr>
            <a:xfrm>
              <a:off x="6512106" y="4729274"/>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IPC/Signals</a:t>
              </a:r>
              <a:endParaRPr sz="1000"/>
            </a:p>
          </p:txBody>
        </p:sp>
        <p:sp>
          <p:nvSpPr>
            <p:cNvPr id="96" name="Google Shape;98;p13">
              <a:extLst>
                <a:ext uri="{FF2B5EF4-FFF2-40B4-BE49-F238E27FC236}">
                  <a16:creationId xmlns:a16="http://schemas.microsoft.com/office/drawing/2014/main" id="{BA62D212-8693-FC7C-A662-1E958739D45F}"/>
                </a:ext>
              </a:extLst>
            </p:cNvPr>
            <p:cNvSpPr txBox="1"/>
            <p:nvPr/>
          </p:nvSpPr>
          <p:spPr>
            <a:xfrm>
              <a:off x="6509556" y="5239716"/>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grpSp>
      <p:sp>
        <p:nvSpPr>
          <p:cNvPr id="3" name="Date Placeholder 1">
            <a:extLst>
              <a:ext uri="{FF2B5EF4-FFF2-40B4-BE49-F238E27FC236}">
                <a16:creationId xmlns:a16="http://schemas.microsoft.com/office/drawing/2014/main" id="{F3A74915-B55C-2CD3-CD56-63968B4DE71C}"/>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10" name="Picture 9" descr="A logo of a company&#10;&#10;Description automatically generated with medium confidence">
            <a:extLst>
              <a:ext uri="{FF2B5EF4-FFF2-40B4-BE49-F238E27FC236}">
                <a16:creationId xmlns:a16="http://schemas.microsoft.com/office/drawing/2014/main" id="{7647E443-0443-DB05-0AF6-1728C3A69D5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3085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EE9D352D-A990-4C58-36A9-C925AE82564E}"/>
              </a:ext>
            </a:extLst>
          </p:cNvPr>
          <p:cNvSpPr>
            <a:spLocks noGrp="1"/>
          </p:cNvSpPr>
          <p:nvPr>
            <p:ph idx="1"/>
          </p:nvPr>
        </p:nvSpPr>
        <p:spPr>
          <a:xfrm>
            <a:off x="276226" y="1579476"/>
            <a:ext cx="2743200" cy="3866798"/>
          </a:xfrm>
        </p:spPr>
        <p:txBody>
          <a:bodyPr>
            <a:normAutofit fontScale="92500"/>
          </a:bodyPr>
          <a:lstStyle/>
          <a:p>
            <a:pPr marL="0" indent="0">
              <a:buNone/>
            </a:pPr>
            <a:endParaRPr lang="en-US" sz="2400" dirty="0"/>
          </a:p>
          <a:p>
            <a:pPr marL="0" indent="0">
              <a:buNone/>
            </a:pPr>
            <a:r>
              <a:rPr lang="en-US" sz="3200" b="1" dirty="0"/>
              <a:t>   </a:t>
            </a:r>
            <a:r>
              <a:rPr lang="en-US" sz="3200" b="1" dirty="0" err="1"/>
              <a:t>Robrix</a:t>
            </a:r>
            <a:r>
              <a:rPr lang="en-US" sz="3200" b="1" dirty="0"/>
              <a:t> App  </a:t>
            </a:r>
            <a:br>
              <a:rPr lang="en-US" sz="3200" b="1" dirty="0"/>
            </a:br>
            <a:r>
              <a:rPr lang="en-US" sz="3200" b="1" dirty="0"/>
              <a:t>  Architecture</a:t>
            </a:r>
          </a:p>
          <a:p>
            <a:pPr marL="0" indent="0">
              <a:buNone/>
            </a:pPr>
            <a:r>
              <a:rPr lang="en-US" sz="2400" dirty="0"/>
              <a:t> (Matrix Chat Client)</a:t>
            </a:r>
          </a:p>
          <a:p>
            <a:pPr marL="0" indent="0">
              <a:buNone/>
            </a:pPr>
            <a:endParaRPr lang="en-US" sz="2400" b="1" dirty="0"/>
          </a:p>
          <a:p>
            <a:pPr marL="0" indent="0">
              <a:buNone/>
            </a:pPr>
            <a:endParaRPr lang="en-US" sz="2400" dirty="0"/>
          </a:p>
          <a:p>
            <a:pPr marL="0" indent="0">
              <a:buNone/>
            </a:pPr>
            <a:r>
              <a:rPr lang="en-US" sz="1900" dirty="0" err="1"/>
              <a:t>Robrix’s</a:t>
            </a:r>
            <a:r>
              <a:rPr lang="en-US" sz="1900" dirty="0"/>
              <a:t> needs determine feature development and implementation priority</a:t>
            </a:r>
          </a:p>
        </p:txBody>
      </p:sp>
      <p:sp>
        <p:nvSpPr>
          <p:cNvPr id="5" name="Slide Number Placeholder 4">
            <a:extLst>
              <a:ext uri="{FF2B5EF4-FFF2-40B4-BE49-F238E27FC236}">
                <a16:creationId xmlns:a16="http://schemas.microsoft.com/office/drawing/2014/main" id="{20F06D4D-2FF8-EA65-EC98-8288E3D16598}"/>
              </a:ext>
            </a:extLst>
          </p:cNvPr>
          <p:cNvSpPr>
            <a:spLocks noGrp="1"/>
          </p:cNvSpPr>
          <p:nvPr>
            <p:ph type="sldNum" sz="quarter" idx="12"/>
          </p:nvPr>
        </p:nvSpPr>
        <p:spPr/>
        <p:txBody>
          <a:bodyPr/>
          <a:lstStyle/>
          <a:p>
            <a:fld id="{7D62C56D-5E74-2945-931D-C07ECBF0F859}" type="slidenum">
              <a:rPr lang="en-US" smtClean="0"/>
              <a:t>25</a:t>
            </a:fld>
            <a:endParaRPr lang="en-US"/>
          </a:p>
        </p:txBody>
      </p:sp>
      <p:grpSp>
        <p:nvGrpSpPr>
          <p:cNvPr id="6" name="Group 5">
            <a:extLst>
              <a:ext uri="{FF2B5EF4-FFF2-40B4-BE49-F238E27FC236}">
                <a16:creationId xmlns:a16="http://schemas.microsoft.com/office/drawing/2014/main" id="{3A281A30-F2C6-C2EE-8E41-DE0DED70A31D}"/>
              </a:ext>
            </a:extLst>
          </p:cNvPr>
          <p:cNvGrpSpPr/>
          <p:nvPr/>
        </p:nvGrpSpPr>
        <p:grpSpPr>
          <a:xfrm>
            <a:off x="3116316" y="33764"/>
            <a:ext cx="8941304" cy="6748517"/>
            <a:chOff x="3116316" y="33764"/>
            <a:chExt cx="8941304" cy="6748517"/>
          </a:xfrm>
        </p:grpSpPr>
        <p:sp>
          <p:nvSpPr>
            <p:cNvPr id="62" name="Google Shape;55;p13">
              <a:extLst>
                <a:ext uri="{FF2B5EF4-FFF2-40B4-BE49-F238E27FC236}">
                  <a16:creationId xmlns:a16="http://schemas.microsoft.com/office/drawing/2014/main" id="{09F293A0-D89C-D575-0E68-562D19D48D1A}"/>
                </a:ext>
              </a:extLst>
            </p:cNvPr>
            <p:cNvSpPr/>
            <p:nvPr/>
          </p:nvSpPr>
          <p:spPr>
            <a:xfrm>
              <a:off x="5540242" y="4064196"/>
              <a:ext cx="1776300" cy="1969461"/>
            </a:xfrm>
            <a:prstGeom prst="roundRect">
              <a:avLst>
                <a:gd name="adj" fmla="val 16667"/>
              </a:avLst>
            </a:prstGeom>
            <a:solidFill>
              <a:srgbClr val="F4CCCC"/>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b="1" dirty="0">
                  <a:solidFill>
                    <a:srgbClr val="F5CCCD"/>
                  </a:solidFill>
                </a:rPr>
                <a:t>Concurrent Runtime</a:t>
              </a:r>
              <a:endParaRPr b="1" dirty="0">
                <a:solidFill>
                  <a:srgbClr val="F5CCCD"/>
                </a:solidFill>
              </a:endParaRPr>
            </a:p>
            <a:p>
              <a:pPr marL="0" lvl="0" indent="0" algn="ctr" rtl="0">
                <a:spcBef>
                  <a:spcPts val="1000"/>
                </a:spcBef>
                <a:spcAft>
                  <a:spcPts val="0"/>
                </a:spcAft>
                <a:buNone/>
              </a:pPr>
              <a:r>
                <a:rPr lang="en" sz="1600" i="1" dirty="0">
                  <a:solidFill>
                    <a:srgbClr val="F5CCCD"/>
                  </a:solidFill>
                </a:rPr>
                <a:t>async executor,</a:t>
              </a:r>
              <a:br>
                <a:rPr lang="en" sz="1600" i="1" dirty="0">
                  <a:solidFill>
                    <a:srgbClr val="F5CCCD"/>
                  </a:solidFill>
                </a:rPr>
              </a:br>
              <a:r>
                <a:rPr lang="en" sz="1600" i="1" dirty="0">
                  <a:solidFill>
                    <a:srgbClr val="F5CCCD"/>
                  </a:solidFill>
                </a:rPr>
                <a:t>multithreading,</a:t>
              </a:r>
              <a:br>
                <a:rPr lang="en" sz="1600" i="1" dirty="0">
                  <a:solidFill>
                    <a:srgbClr val="F5CCCD"/>
                  </a:solidFill>
                </a:rPr>
              </a:br>
              <a:r>
                <a:rPr lang="en" sz="1600" i="1" dirty="0">
                  <a:solidFill>
                    <a:srgbClr val="F5CCCD"/>
                  </a:solidFill>
                </a:rPr>
                <a:t>thread pools</a:t>
              </a:r>
              <a:endParaRPr sz="1600" i="1" dirty="0">
                <a:solidFill>
                  <a:srgbClr val="F5CCCD"/>
                </a:solidFill>
              </a:endParaRPr>
            </a:p>
          </p:txBody>
        </p:sp>
        <p:sp>
          <p:nvSpPr>
            <p:cNvPr id="15" name="Google Shape;55;p13">
              <a:extLst>
                <a:ext uri="{FF2B5EF4-FFF2-40B4-BE49-F238E27FC236}">
                  <a16:creationId xmlns:a16="http://schemas.microsoft.com/office/drawing/2014/main" id="{733662D7-BEC0-6AAB-C666-EB43E43A6844}"/>
                </a:ext>
              </a:extLst>
            </p:cNvPr>
            <p:cNvSpPr/>
            <p:nvPr/>
          </p:nvSpPr>
          <p:spPr>
            <a:xfrm>
              <a:off x="5547570" y="4056704"/>
              <a:ext cx="1776300" cy="1983700"/>
            </a:xfrm>
            <a:prstGeom prst="roundRect">
              <a:avLst>
                <a:gd name="adj" fmla="val 16667"/>
              </a:avLst>
            </a:prstGeom>
            <a:solidFill>
              <a:srgbClr val="F4CCCC"/>
            </a:solidFill>
            <a:ln>
              <a:noFill/>
            </a:ln>
          </p:spPr>
          <p:txBody>
            <a:bodyPr spcFirstLastPara="1" wrap="square" lIns="91425" tIns="0" rIns="91425" bIns="0" anchor="t" anchorCtr="0">
              <a:noAutofit/>
            </a:bodyPr>
            <a:lstStyle/>
            <a:p>
              <a:pPr marL="0" lvl="0" indent="0" algn="ctr" rtl="0">
                <a:spcBef>
                  <a:spcPts val="0"/>
                </a:spcBef>
                <a:spcAft>
                  <a:spcPts val="0"/>
                </a:spcAft>
                <a:buNone/>
              </a:pPr>
              <a:r>
                <a:rPr lang="en-US" b="1" dirty="0"/>
                <a:t>Concurrency Manager</a:t>
              </a:r>
            </a:p>
          </p:txBody>
        </p:sp>
        <p:sp>
          <p:nvSpPr>
            <p:cNvPr id="38" name="Google Shape;56;p13">
              <a:extLst>
                <a:ext uri="{FF2B5EF4-FFF2-40B4-BE49-F238E27FC236}">
                  <a16:creationId xmlns:a16="http://schemas.microsoft.com/office/drawing/2014/main" id="{81DA8FC2-76A6-E543-3514-116B8387859B}"/>
                </a:ext>
              </a:extLst>
            </p:cNvPr>
            <p:cNvSpPr/>
            <p:nvPr/>
          </p:nvSpPr>
          <p:spPr>
            <a:xfrm>
              <a:off x="3116316" y="33764"/>
              <a:ext cx="8936100" cy="3337848"/>
            </a:xfrm>
            <a:prstGeom prst="roundRect">
              <a:avLst>
                <a:gd name="adj" fmla="val 16667"/>
              </a:avLst>
            </a:prstGeom>
            <a:solidFill>
              <a:srgbClr val="CFE2F3"/>
            </a:solidFill>
            <a:ln>
              <a:noFill/>
            </a:ln>
          </p:spPr>
          <p:txBody>
            <a:bodyPr spcFirstLastPara="1" wrap="square" lIns="91425" tIns="0" rIns="91425" bIns="0" anchor="t" anchorCtr="1">
              <a:noAutofit/>
            </a:bodyPr>
            <a:lstStyle/>
            <a:p>
              <a:pPr marL="0" lvl="0" indent="0" algn="ctr" rtl="0">
                <a:spcBef>
                  <a:spcPts val="0"/>
                </a:spcBef>
                <a:spcAft>
                  <a:spcPts val="0"/>
                </a:spcAft>
                <a:buNone/>
              </a:pPr>
              <a:r>
                <a:rPr lang="en" b="1" dirty="0">
                  <a:solidFill>
                    <a:srgbClr val="D0E2F3"/>
                  </a:solidFill>
                </a:rPr>
                <a:t>Application</a:t>
              </a:r>
              <a:endParaRPr b="1" dirty="0">
                <a:solidFill>
                  <a:srgbClr val="D0E2F3"/>
                </a:solidFill>
              </a:endParaRPr>
            </a:p>
          </p:txBody>
        </p:sp>
        <p:sp>
          <p:nvSpPr>
            <p:cNvPr id="8" name="Google Shape;57;p13">
              <a:extLst>
                <a:ext uri="{FF2B5EF4-FFF2-40B4-BE49-F238E27FC236}">
                  <a16:creationId xmlns:a16="http://schemas.microsoft.com/office/drawing/2014/main" id="{532AEF43-E9D1-4FF2-EE4C-C4CE165DAABC}"/>
                </a:ext>
              </a:extLst>
            </p:cNvPr>
            <p:cNvSpPr/>
            <p:nvPr/>
          </p:nvSpPr>
          <p:spPr>
            <a:xfrm>
              <a:off x="9317297" y="573729"/>
              <a:ext cx="2426700" cy="2575603"/>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300" dirty="0"/>
                <a:t>Business logic</a:t>
              </a:r>
              <a:endParaRPr sz="1300" dirty="0"/>
            </a:p>
          </p:txBody>
        </p:sp>
        <p:sp>
          <p:nvSpPr>
            <p:cNvPr id="9" name="Google Shape;58;p13">
              <a:extLst>
                <a:ext uri="{FF2B5EF4-FFF2-40B4-BE49-F238E27FC236}">
                  <a16:creationId xmlns:a16="http://schemas.microsoft.com/office/drawing/2014/main" id="{590A234B-FD39-3FD9-745D-C34E7E9A6124}"/>
                </a:ext>
              </a:extLst>
            </p:cNvPr>
            <p:cNvSpPr/>
            <p:nvPr/>
          </p:nvSpPr>
          <p:spPr>
            <a:xfrm>
              <a:off x="3121520" y="6294803"/>
              <a:ext cx="8936100"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dirty="0"/>
                <a:t>Platform/OS Native Layers</a:t>
              </a:r>
              <a:endParaRPr lang="en-US" dirty="0"/>
            </a:p>
          </p:txBody>
        </p:sp>
        <p:sp>
          <p:nvSpPr>
            <p:cNvPr id="10" name="Google Shape;59;p13">
              <a:extLst>
                <a:ext uri="{FF2B5EF4-FFF2-40B4-BE49-F238E27FC236}">
                  <a16:creationId xmlns:a16="http://schemas.microsoft.com/office/drawing/2014/main" id="{7899B1A0-8FEB-768F-C169-79ED28548A8B}"/>
                </a:ext>
              </a:extLst>
            </p:cNvPr>
            <p:cNvSpPr/>
            <p:nvPr/>
          </p:nvSpPr>
          <p:spPr>
            <a:xfrm>
              <a:off x="3160320" y="3588155"/>
              <a:ext cx="2121600" cy="2452248"/>
            </a:xfrm>
            <a:prstGeom prst="roundRect">
              <a:avLst>
                <a:gd name="adj" fmla="val 16667"/>
              </a:avLst>
            </a:prstGeom>
            <a:solidFill>
              <a:srgbClr val="FCE5CD"/>
            </a:solidFill>
            <a:ln>
              <a:noFill/>
            </a:ln>
          </p:spPr>
          <p:txBody>
            <a:bodyPr spcFirstLastPara="1" wrap="square" lIns="0" tIns="0" rIns="0" bIns="0" anchor="t" anchorCtr="0">
              <a:noAutofit/>
            </a:bodyPr>
            <a:lstStyle/>
            <a:p>
              <a:pPr marL="0" lvl="0" indent="0" algn="ctr" rtl="0">
                <a:spcBef>
                  <a:spcPts val="0"/>
                </a:spcBef>
                <a:spcAft>
                  <a:spcPts val="0"/>
                </a:spcAft>
                <a:buNone/>
              </a:pPr>
              <a:r>
                <a:rPr lang="en" b="1" dirty="0"/>
                <a:t>UI toolkit</a:t>
              </a:r>
              <a:br>
                <a:rPr lang="en" dirty="0"/>
              </a:br>
              <a:r>
                <a:rPr lang="en" dirty="0"/>
                <a:t>(Makepad, </a:t>
              </a:r>
              <a:r>
                <a:rPr lang="en" dirty="0" err="1"/>
                <a:t>Dioxus</a:t>
              </a:r>
              <a:r>
                <a:rPr lang="en" dirty="0"/>
                <a:t>)</a:t>
              </a:r>
              <a:endParaRPr dirty="0"/>
            </a:p>
          </p:txBody>
        </p:sp>
        <p:sp>
          <p:nvSpPr>
            <p:cNvPr id="11" name="Google Shape;60;p13">
              <a:extLst>
                <a:ext uri="{FF2B5EF4-FFF2-40B4-BE49-F238E27FC236}">
                  <a16:creationId xmlns:a16="http://schemas.microsoft.com/office/drawing/2014/main" id="{54E96CC4-AEE8-9C74-1BEC-D26DA62BD26A}"/>
                </a:ext>
              </a:extLst>
            </p:cNvPr>
            <p:cNvSpPr/>
            <p:nvPr/>
          </p:nvSpPr>
          <p:spPr>
            <a:xfrm>
              <a:off x="7589520" y="3771406"/>
              <a:ext cx="4404000" cy="2268998"/>
            </a:xfrm>
            <a:prstGeom prst="roundRect">
              <a:avLst>
                <a:gd name="adj" fmla="val 16667"/>
              </a:avLst>
            </a:prstGeom>
            <a:solidFill>
              <a:srgbClr val="D9D2E9"/>
            </a:solidFill>
            <a:ln>
              <a:noFill/>
            </a:ln>
          </p:spPr>
          <p:txBody>
            <a:bodyPr spcFirstLastPara="1" wrap="square" lIns="0" tIns="0" rIns="91440" bIns="0" anchor="t" anchorCtr="0">
              <a:noAutofit/>
            </a:bodyPr>
            <a:lstStyle/>
            <a:p>
              <a:pPr marL="0" lvl="0" indent="0" algn="ctr" rtl="0">
                <a:spcBef>
                  <a:spcPts val="0"/>
                </a:spcBef>
                <a:spcAft>
                  <a:spcPts val="0"/>
                </a:spcAft>
                <a:buNone/>
              </a:pPr>
              <a:r>
                <a:rPr lang="en-US" b="1" dirty="0"/>
                <a:t>Platform Abstractions atop OSIRIS</a:t>
              </a:r>
            </a:p>
          </p:txBody>
        </p:sp>
        <p:sp>
          <p:nvSpPr>
            <p:cNvPr id="12" name="Google Shape;61;p13">
              <a:extLst>
                <a:ext uri="{FF2B5EF4-FFF2-40B4-BE49-F238E27FC236}">
                  <a16:creationId xmlns:a16="http://schemas.microsoft.com/office/drawing/2014/main" id="{8066028C-FD63-D153-7147-521BD2F17B5D}"/>
                </a:ext>
              </a:extLst>
            </p:cNvPr>
            <p:cNvSpPr/>
            <p:nvPr/>
          </p:nvSpPr>
          <p:spPr>
            <a:xfrm>
              <a:off x="7866720"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Networking</a:t>
              </a:r>
              <a:endParaRPr sz="1000"/>
            </a:p>
          </p:txBody>
        </p:sp>
        <p:sp>
          <p:nvSpPr>
            <p:cNvPr id="13" name="Google Shape;62;p13">
              <a:extLst>
                <a:ext uri="{FF2B5EF4-FFF2-40B4-BE49-F238E27FC236}">
                  <a16:creationId xmlns:a16="http://schemas.microsoft.com/office/drawing/2014/main" id="{54412B51-0069-C5C2-3912-50BD2F3E94D8}"/>
                </a:ext>
              </a:extLst>
            </p:cNvPr>
            <p:cNvSpPr/>
            <p:nvPr/>
          </p:nvSpPr>
          <p:spPr>
            <a:xfrm>
              <a:off x="885962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State </a:t>
              </a:r>
              <a:r>
                <a:rPr lang="en" sz="1000" dirty="0" err="1"/>
                <a:t>mgmt</a:t>
              </a:r>
              <a:endParaRPr sz="1000" dirty="0"/>
            </a:p>
          </p:txBody>
        </p:sp>
        <p:sp>
          <p:nvSpPr>
            <p:cNvPr id="16" name="Google Shape;64;p13">
              <a:extLst>
                <a:ext uri="{FF2B5EF4-FFF2-40B4-BE49-F238E27FC236}">
                  <a16:creationId xmlns:a16="http://schemas.microsoft.com/office/drawing/2014/main" id="{32E69DB5-9DDA-0E43-E74F-AD156CFD1045}"/>
                </a:ext>
              </a:extLst>
            </p:cNvPr>
            <p:cNvSpPr/>
            <p:nvPr/>
          </p:nvSpPr>
          <p:spPr>
            <a:xfrm rot="10800000" flipH="1">
              <a:off x="8000070" y="5645214"/>
              <a:ext cx="3582900" cy="303000"/>
            </a:xfrm>
            <a:prstGeom prst="trapezoid">
              <a:avLst>
                <a:gd name="adj" fmla="val 46081"/>
              </a:avLst>
            </a:prstGeom>
            <a:solidFill>
              <a:srgbClr val="674EA7"/>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a:solidFill>
                  <a:srgbClr val="FFFFFF"/>
                </a:solidFill>
              </a:endParaRPr>
            </a:p>
          </p:txBody>
        </p:sp>
        <p:sp>
          <p:nvSpPr>
            <p:cNvPr id="17" name="Google Shape;65;p13">
              <a:extLst>
                <a:ext uri="{FF2B5EF4-FFF2-40B4-BE49-F238E27FC236}">
                  <a16:creationId xmlns:a16="http://schemas.microsoft.com/office/drawing/2014/main" id="{A78A98E7-1DE7-931D-7BA2-9A3BDE844BEF}"/>
                </a:ext>
              </a:extLst>
            </p:cNvPr>
            <p:cNvSpPr/>
            <p:nvPr/>
          </p:nvSpPr>
          <p:spPr>
            <a:xfrm>
              <a:off x="5961498" y="574378"/>
              <a:ext cx="2858389" cy="2574954"/>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91425" tIns="0" rIns="91425" bIns="0" anchor="t" anchorCtr="0">
              <a:noAutofit/>
            </a:bodyPr>
            <a:lstStyle/>
            <a:p>
              <a:pPr marL="0" lvl="0" indent="0" algn="ctr" rtl="0">
                <a:spcBef>
                  <a:spcPts val="0"/>
                </a:spcBef>
                <a:spcAft>
                  <a:spcPts val="0"/>
                </a:spcAft>
                <a:buNone/>
              </a:pPr>
              <a:r>
                <a:rPr lang="en" sz="1300" dirty="0"/>
                <a:t>Application logic</a:t>
              </a:r>
              <a:endParaRPr sz="1300" dirty="0"/>
            </a:p>
          </p:txBody>
        </p:sp>
        <p:cxnSp>
          <p:nvCxnSpPr>
            <p:cNvPr id="18" name="Google Shape;66;p13">
              <a:extLst>
                <a:ext uri="{FF2B5EF4-FFF2-40B4-BE49-F238E27FC236}">
                  <a16:creationId xmlns:a16="http://schemas.microsoft.com/office/drawing/2014/main" id="{A0702312-E762-B5E0-6C35-5BA8C40BD70A}"/>
                </a:ext>
              </a:extLst>
            </p:cNvPr>
            <p:cNvCxnSpPr>
              <a:cxnSpLocks/>
              <a:endCxn id="15" idx="0"/>
            </p:cNvCxnSpPr>
            <p:nvPr/>
          </p:nvCxnSpPr>
          <p:spPr>
            <a:xfrm>
              <a:off x="6435720" y="3149331"/>
              <a:ext cx="0" cy="907373"/>
            </a:xfrm>
            <a:prstGeom prst="straightConnector1">
              <a:avLst/>
            </a:prstGeom>
            <a:noFill/>
            <a:ln w="9525" cap="flat" cmpd="sng">
              <a:solidFill>
                <a:srgbClr val="000000"/>
              </a:solidFill>
              <a:prstDash val="solid"/>
              <a:round/>
              <a:headEnd type="none" w="med" len="med"/>
              <a:tailEnd type="triangle" w="med" len="med"/>
            </a:ln>
          </p:spPr>
        </p:cxnSp>
        <p:cxnSp>
          <p:nvCxnSpPr>
            <p:cNvPr id="19" name="Google Shape;67;p13">
              <a:extLst>
                <a:ext uri="{FF2B5EF4-FFF2-40B4-BE49-F238E27FC236}">
                  <a16:creationId xmlns:a16="http://schemas.microsoft.com/office/drawing/2014/main" id="{73EDBD29-AC4D-DA25-6650-97B9C0380D99}"/>
                </a:ext>
              </a:extLst>
            </p:cNvPr>
            <p:cNvCxnSpPr>
              <a:cxnSpLocks/>
              <a:stCxn id="17" idx="2"/>
              <a:endCxn id="11" idx="0"/>
            </p:cNvCxnSpPr>
            <p:nvPr/>
          </p:nvCxnSpPr>
          <p:spPr>
            <a:xfrm rot="16200000" flipH="1">
              <a:off x="8280069" y="2259955"/>
              <a:ext cx="622074" cy="2400827"/>
            </a:xfrm>
            <a:prstGeom prst="bentConnector3">
              <a:avLst>
                <a:gd name="adj1" fmla="val 65046"/>
              </a:avLst>
            </a:prstGeom>
            <a:noFill/>
            <a:ln w="9525" cap="flat" cmpd="sng">
              <a:solidFill>
                <a:srgbClr val="000000"/>
              </a:solidFill>
              <a:prstDash val="solid"/>
              <a:round/>
              <a:headEnd type="none" w="med" len="med"/>
              <a:tailEnd type="triangle" w="med" len="med"/>
            </a:ln>
          </p:spPr>
        </p:cxnSp>
        <p:cxnSp>
          <p:nvCxnSpPr>
            <p:cNvPr id="20" name="Google Shape;68;p13">
              <a:extLst>
                <a:ext uri="{FF2B5EF4-FFF2-40B4-BE49-F238E27FC236}">
                  <a16:creationId xmlns:a16="http://schemas.microsoft.com/office/drawing/2014/main" id="{469C9BBB-766E-1B4F-8051-57DDD4FC3072}"/>
                </a:ext>
              </a:extLst>
            </p:cNvPr>
            <p:cNvCxnSpPr>
              <a:cxnSpLocks/>
              <a:stCxn id="8" idx="2"/>
              <a:endCxn id="11" idx="0"/>
            </p:cNvCxnSpPr>
            <p:nvPr/>
          </p:nvCxnSpPr>
          <p:spPr>
            <a:xfrm rot="5400000">
              <a:off x="9850047" y="3090806"/>
              <a:ext cx="622074" cy="739127"/>
            </a:xfrm>
            <a:prstGeom prst="bentConnector3">
              <a:avLst>
                <a:gd name="adj1" fmla="val 65046"/>
              </a:avLst>
            </a:prstGeom>
            <a:noFill/>
            <a:ln w="9525" cap="flat" cmpd="sng">
              <a:solidFill>
                <a:srgbClr val="000000"/>
              </a:solidFill>
              <a:prstDash val="solid"/>
              <a:round/>
              <a:headEnd type="none" w="med" len="med"/>
              <a:tailEnd type="triangle" w="med" len="med"/>
            </a:ln>
          </p:spPr>
        </p:cxnSp>
        <p:cxnSp>
          <p:nvCxnSpPr>
            <p:cNvPr id="21" name="Google Shape;69;p13">
              <a:extLst>
                <a:ext uri="{FF2B5EF4-FFF2-40B4-BE49-F238E27FC236}">
                  <a16:creationId xmlns:a16="http://schemas.microsoft.com/office/drawing/2014/main" id="{EA248527-C5B1-CD75-DEC3-2271AB078510}"/>
                </a:ext>
              </a:extLst>
            </p:cNvPr>
            <p:cNvCxnSpPr>
              <a:cxnSpLocks/>
              <a:stCxn id="10" idx="2"/>
            </p:cNvCxnSpPr>
            <p:nvPr/>
          </p:nvCxnSpPr>
          <p:spPr>
            <a:xfrm>
              <a:off x="4221120" y="6040403"/>
              <a:ext cx="0" cy="248701"/>
            </a:xfrm>
            <a:prstGeom prst="straightConnector1">
              <a:avLst/>
            </a:prstGeom>
            <a:noFill/>
            <a:ln w="9525" cap="flat" cmpd="sng">
              <a:solidFill>
                <a:srgbClr val="000000"/>
              </a:solidFill>
              <a:prstDash val="solid"/>
              <a:round/>
              <a:headEnd type="none" w="med" len="med"/>
              <a:tailEnd type="triangle" w="med" len="med"/>
            </a:ln>
          </p:spPr>
        </p:cxnSp>
        <p:cxnSp>
          <p:nvCxnSpPr>
            <p:cNvPr id="22" name="Google Shape;70;p13">
              <a:extLst>
                <a:ext uri="{FF2B5EF4-FFF2-40B4-BE49-F238E27FC236}">
                  <a16:creationId xmlns:a16="http://schemas.microsoft.com/office/drawing/2014/main" id="{64A69237-2BEE-E799-55B4-4D047463FB13}"/>
                </a:ext>
              </a:extLst>
            </p:cNvPr>
            <p:cNvCxnSpPr>
              <a:cxnSpLocks/>
              <a:stCxn id="15" idx="2"/>
            </p:cNvCxnSpPr>
            <p:nvPr/>
          </p:nvCxnSpPr>
          <p:spPr>
            <a:xfrm>
              <a:off x="6435720" y="6040404"/>
              <a:ext cx="0" cy="253100"/>
            </a:xfrm>
            <a:prstGeom prst="straightConnector1">
              <a:avLst/>
            </a:prstGeom>
            <a:noFill/>
            <a:ln w="9525" cap="flat" cmpd="sng">
              <a:solidFill>
                <a:srgbClr val="000000"/>
              </a:solidFill>
              <a:prstDash val="solid"/>
              <a:round/>
              <a:headEnd type="none" w="med" len="med"/>
              <a:tailEnd type="triangle" w="med" len="med"/>
            </a:ln>
          </p:spPr>
        </p:cxnSp>
        <p:cxnSp>
          <p:nvCxnSpPr>
            <p:cNvPr id="23" name="Google Shape;71;p13">
              <a:extLst>
                <a:ext uri="{FF2B5EF4-FFF2-40B4-BE49-F238E27FC236}">
                  <a16:creationId xmlns:a16="http://schemas.microsoft.com/office/drawing/2014/main" id="{9038ED91-4B94-C83E-6932-A7880689A52C}"/>
                </a:ext>
              </a:extLst>
            </p:cNvPr>
            <p:cNvCxnSpPr>
              <a:cxnSpLocks/>
              <a:stCxn id="11" idx="2"/>
            </p:cNvCxnSpPr>
            <p:nvPr/>
          </p:nvCxnSpPr>
          <p:spPr>
            <a:xfrm>
              <a:off x="9791520" y="6040404"/>
              <a:ext cx="0" cy="248700"/>
            </a:xfrm>
            <a:prstGeom prst="straightConnector1">
              <a:avLst/>
            </a:prstGeom>
            <a:noFill/>
            <a:ln w="9525" cap="flat" cmpd="sng">
              <a:solidFill>
                <a:srgbClr val="000000"/>
              </a:solidFill>
              <a:prstDash val="solid"/>
              <a:round/>
              <a:headEnd type="none" w="med" len="med"/>
              <a:tailEnd type="triangle" w="med" len="med"/>
            </a:ln>
          </p:spPr>
        </p:cxnSp>
        <p:cxnSp>
          <p:nvCxnSpPr>
            <p:cNvPr id="24" name="Google Shape;72;p13">
              <a:extLst>
                <a:ext uri="{FF2B5EF4-FFF2-40B4-BE49-F238E27FC236}">
                  <a16:creationId xmlns:a16="http://schemas.microsoft.com/office/drawing/2014/main" id="{1EB33FDA-248A-0602-FD47-6FD6406C7F4B}"/>
                </a:ext>
              </a:extLst>
            </p:cNvPr>
            <p:cNvCxnSpPr>
              <a:cxnSpLocks/>
              <a:stCxn id="17" idx="1"/>
            </p:cNvCxnSpPr>
            <p:nvPr/>
          </p:nvCxnSpPr>
          <p:spPr>
            <a:xfrm flipH="1">
              <a:off x="5469291" y="1861855"/>
              <a:ext cx="492207" cy="0"/>
            </a:xfrm>
            <a:prstGeom prst="straightConnector1">
              <a:avLst/>
            </a:prstGeom>
            <a:noFill/>
            <a:ln w="9525" cap="flat" cmpd="sng">
              <a:solidFill>
                <a:srgbClr val="000000"/>
              </a:solidFill>
              <a:prstDash val="solid"/>
              <a:round/>
              <a:headEnd type="triangle" w="med" len="med"/>
              <a:tailEnd type="triangle" w="med" len="med"/>
            </a:ln>
          </p:spPr>
        </p:cxnSp>
        <p:cxnSp>
          <p:nvCxnSpPr>
            <p:cNvPr id="25" name="Google Shape;74;p13">
              <a:extLst>
                <a:ext uri="{FF2B5EF4-FFF2-40B4-BE49-F238E27FC236}">
                  <a16:creationId xmlns:a16="http://schemas.microsoft.com/office/drawing/2014/main" id="{E89E1EA6-9EC2-FB42-C503-9780D44C7EF6}"/>
                </a:ext>
              </a:extLst>
            </p:cNvPr>
            <p:cNvCxnSpPr>
              <a:cxnSpLocks/>
              <a:stCxn id="17" idx="3"/>
              <a:endCxn id="8" idx="1"/>
            </p:cNvCxnSpPr>
            <p:nvPr/>
          </p:nvCxnSpPr>
          <p:spPr>
            <a:xfrm flipV="1">
              <a:off x="8819887" y="1861531"/>
              <a:ext cx="497410" cy="324"/>
            </a:xfrm>
            <a:prstGeom prst="straightConnector1">
              <a:avLst/>
            </a:prstGeom>
            <a:noFill/>
            <a:ln w="9525" cap="flat" cmpd="sng">
              <a:solidFill>
                <a:srgbClr val="000000"/>
              </a:solidFill>
              <a:prstDash val="solid"/>
              <a:round/>
              <a:headEnd type="triangle" w="med" len="med"/>
              <a:tailEnd type="triangle" w="med" len="med"/>
            </a:ln>
          </p:spPr>
        </p:cxnSp>
        <p:sp>
          <p:nvSpPr>
            <p:cNvPr id="28" name="Google Shape;76;p13">
              <a:extLst>
                <a:ext uri="{FF2B5EF4-FFF2-40B4-BE49-F238E27FC236}">
                  <a16:creationId xmlns:a16="http://schemas.microsoft.com/office/drawing/2014/main" id="{C2F66054-E3AC-D235-C1D7-5EE9618A28FA}"/>
                </a:ext>
              </a:extLst>
            </p:cNvPr>
            <p:cNvSpPr/>
            <p:nvPr/>
          </p:nvSpPr>
          <p:spPr>
            <a:xfrm>
              <a:off x="3383863" y="694643"/>
              <a:ext cx="68020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Convos/</a:t>
              </a:r>
              <a:br>
                <a:rPr lang="en" sz="1200" dirty="0"/>
              </a:br>
              <a:r>
                <a:rPr lang="en" sz="1200" dirty="0"/>
                <a:t>rooms list</a:t>
              </a:r>
              <a:endParaRPr sz="1200" dirty="0"/>
            </a:p>
          </p:txBody>
        </p:sp>
        <p:cxnSp>
          <p:nvCxnSpPr>
            <p:cNvPr id="30" name="Google Shape;78;p13">
              <a:extLst>
                <a:ext uri="{FF2B5EF4-FFF2-40B4-BE49-F238E27FC236}">
                  <a16:creationId xmlns:a16="http://schemas.microsoft.com/office/drawing/2014/main" id="{6FD92F41-C12F-2A94-DD2A-D7B312A71C24}"/>
                </a:ext>
              </a:extLst>
            </p:cNvPr>
            <p:cNvCxnSpPr>
              <a:cxnSpLocks/>
              <a:endCxn id="10" idx="0"/>
            </p:cNvCxnSpPr>
            <p:nvPr/>
          </p:nvCxnSpPr>
          <p:spPr>
            <a:xfrm>
              <a:off x="4221120" y="3149331"/>
              <a:ext cx="0" cy="438824"/>
            </a:xfrm>
            <a:prstGeom prst="straightConnector1">
              <a:avLst/>
            </a:prstGeom>
            <a:noFill/>
            <a:ln w="9525" cap="flat" cmpd="sng">
              <a:solidFill>
                <a:srgbClr val="000000"/>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E4C90267-9F3C-3D41-DBEC-D077116D45AC}"/>
                </a:ext>
              </a:extLst>
            </p:cNvPr>
            <p:cNvSpPr/>
            <p:nvPr/>
          </p:nvSpPr>
          <p:spPr>
            <a:xfrm>
              <a:off x="3694465" y="4445867"/>
              <a:ext cx="10533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Widgets</a:t>
              </a:r>
              <a:endParaRPr sz="1200"/>
            </a:p>
          </p:txBody>
        </p:sp>
        <p:sp>
          <p:nvSpPr>
            <p:cNvPr id="32" name="Google Shape;80;p13">
              <a:extLst>
                <a:ext uri="{FF2B5EF4-FFF2-40B4-BE49-F238E27FC236}">
                  <a16:creationId xmlns:a16="http://schemas.microsoft.com/office/drawing/2014/main" id="{E0817E6E-4B93-C723-E443-E612549AEA98}"/>
                </a:ext>
              </a:extLst>
            </p:cNvPr>
            <p:cNvSpPr/>
            <p:nvPr/>
          </p:nvSpPr>
          <p:spPr>
            <a:xfrm>
              <a:off x="3527985" y="5496029"/>
              <a:ext cx="600375"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Events</a:t>
              </a:r>
              <a:endParaRPr sz="1200" dirty="0"/>
            </a:p>
          </p:txBody>
        </p:sp>
        <p:sp>
          <p:nvSpPr>
            <p:cNvPr id="33" name="Google Shape;81;p13">
              <a:extLst>
                <a:ext uri="{FF2B5EF4-FFF2-40B4-BE49-F238E27FC236}">
                  <a16:creationId xmlns:a16="http://schemas.microsoft.com/office/drawing/2014/main" id="{3AEEBD61-DFB2-58EF-2C45-DBAEF7D08344}"/>
                </a:ext>
              </a:extLst>
            </p:cNvPr>
            <p:cNvSpPr/>
            <p:nvPr/>
          </p:nvSpPr>
          <p:spPr>
            <a:xfrm>
              <a:off x="3378215" y="4970954"/>
              <a:ext cx="8472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Animation</a:t>
              </a:r>
              <a:endParaRPr sz="1200"/>
            </a:p>
          </p:txBody>
        </p:sp>
        <p:sp>
          <p:nvSpPr>
            <p:cNvPr id="35" name="Google Shape;83;p13">
              <a:extLst>
                <a:ext uri="{FF2B5EF4-FFF2-40B4-BE49-F238E27FC236}">
                  <a16:creationId xmlns:a16="http://schemas.microsoft.com/office/drawing/2014/main" id="{F9E0B064-8839-9A38-C88B-E6F44AD6FE61}"/>
                </a:ext>
              </a:extLst>
            </p:cNvPr>
            <p:cNvSpPr/>
            <p:nvPr/>
          </p:nvSpPr>
          <p:spPr>
            <a:xfrm>
              <a:off x="4337670" y="4970942"/>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a:t>Gestures</a:t>
              </a:r>
              <a:endParaRPr sz="1200"/>
            </a:p>
          </p:txBody>
        </p:sp>
        <p:sp>
          <p:nvSpPr>
            <p:cNvPr id="36" name="Google Shape;84;p13">
              <a:extLst>
                <a:ext uri="{FF2B5EF4-FFF2-40B4-BE49-F238E27FC236}">
                  <a16:creationId xmlns:a16="http://schemas.microsoft.com/office/drawing/2014/main" id="{FC72D6C7-812E-D397-ED9B-7E384E38FC73}"/>
                </a:ext>
              </a:extLst>
            </p:cNvPr>
            <p:cNvSpPr/>
            <p:nvPr/>
          </p:nvSpPr>
          <p:spPr>
            <a:xfrm>
              <a:off x="4275670" y="5496029"/>
              <a:ext cx="746700" cy="389700"/>
            </a:xfrm>
            <a:prstGeom prst="roundRect">
              <a:avLst>
                <a:gd name="adj" fmla="val 16667"/>
              </a:avLst>
            </a:prstGeom>
            <a:solidFill>
              <a:srgbClr val="E69138"/>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200" dirty="0"/>
                <a:t>Render</a:t>
              </a:r>
              <a:endParaRPr sz="1200" dirty="0"/>
            </a:p>
          </p:txBody>
        </p:sp>
        <p:sp>
          <p:nvSpPr>
            <p:cNvPr id="37" name="Google Shape;85;p13">
              <a:extLst>
                <a:ext uri="{FF2B5EF4-FFF2-40B4-BE49-F238E27FC236}">
                  <a16:creationId xmlns:a16="http://schemas.microsoft.com/office/drawing/2014/main" id="{9E53C93B-3FC6-0186-2299-D7B7473507B5}"/>
                </a:ext>
              </a:extLst>
            </p:cNvPr>
            <p:cNvSpPr/>
            <p:nvPr/>
          </p:nvSpPr>
          <p:spPr>
            <a:xfrm>
              <a:off x="10845444"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Multimedia</a:t>
              </a:r>
              <a:endParaRPr sz="800"/>
            </a:p>
          </p:txBody>
        </p:sp>
        <p:sp>
          <p:nvSpPr>
            <p:cNvPr id="39" name="Google Shape;87;p13">
              <a:extLst>
                <a:ext uri="{FF2B5EF4-FFF2-40B4-BE49-F238E27FC236}">
                  <a16:creationId xmlns:a16="http://schemas.microsoft.com/office/drawing/2014/main" id="{B9155B1C-8F91-D505-4A02-E9C7E47F1CC2}"/>
                </a:ext>
              </a:extLst>
            </p:cNvPr>
            <p:cNvSpPr/>
            <p:nvPr/>
          </p:nvSpPr>
          <p:spPr>
            <a:xfrm>
              <a:off x="8857340" y="515751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Permissions</a:t>
              </a:r>
              <a:endParaRPr sz="1000" dirty="0"/>
            </a:p>
          </p:txBody>
        </p:sp>
        <p:sp>
          <p:nvSpPr>
            <p:cNvPr id="40" name="Google Shape;88;p13">
              <a:extLst>
                <a:ext uri="{FF2B5EF4-FFF2-40B4-BE49-F238E27FC236}">
                  <a16:creationId xmlns:a16="http://schemas.microsoft.com/office/drawing/2014/main" id="{855D1140-259D-AAD3-F6AC-80D0F5635EBC}"/>
                </a:ext>
              </a:extLst>
            </p:cNvPr>
            <p:cNvSpPr/>
            <p:nvPr/>
          </p:nvSpPr>
          <p:spPr>
            <a:xfrm>
              <a:off x="9842882"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Connectivity</a:t>
              </a:r>
              <a:endParaRPr sz="1000" dirty="0"/>
            </a:p>
          </p:txBody>
        </p:sp>
        <p:sp>
          <p:nvSpPr>
            <p:cNvPr id="41" name="Google Shape;89;p13">
              <a:extLst>
                <a:ext uri="{FF2B5EF4-FFF2-40B4-BE49-F238E27FC236}">
                  <a16:creationId xmlns:a16="http://schemas.microsoft.com/office/drawing/2014/main" id="{81559F65-4B66-E196-AE56-6DAA2D471BBD}"/>
                </a:ext>
              </a:extLst>
            </p:cNvPr>
            <p:cNvSpPr/>
            <p:nvPr/>
          </p:nvSpPr>
          <p:spPr>
            <a:xfrm>
              <a:off x="9847698" y="427875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Storage/Cache</a:t>
              </a:r>
              <a:endParaRPr sz="1000" dirty="0"/>
            </a:p>
          </p:txBody>
        </p:sp>
        <p:sp>
          <p:nvSpPr>
            <p:cNvPr id="42" name="Google Shape;90;p13">
              <a:extLst>
                <a:ext uri="{FF2B5EF4-FFF2-40B4-BE49-F238E27FC236}">
                  <a16:creationId xmlns:a16="http://schemas.microsoft.com/office/drawing/2014/main" id="{A261ED89-9681-6FD9-71A5-92DBAA12890D}"/>
                </a:ext>
              </a:extLst>
            </p:cNvPr>
            <p:cNvSpPr/>
            <p:nvPr/>
          </p:nvSpPr>
          <p:spPr>
            <a:xfrm>
              <a:off x="786927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dirty="0"/>
                <a:t>Input Events</a:t>
              </a:r>
              <a:endParaRPr sz="1000" dirty="0"/>
            </a:p>
          </p:txBody>
        </p:sp>
        <p:sp>
          <p:nvSpPr>
            <p:cNvPr id="43" name="Google Shape;91;p13">
              <a:extLst>
                <a:ext uri="{FF2B5EF4-FFF2-40B4-BE49-F238E27FC236}">
                  <a16:creationId xmlns:a16="http://schemas.microsoft.com/office/drawing/2014/main" id="{6E766E2D-C508-9916-F19E-ECC9C9B40954}"/>
                </a:ext>
              </a:extLst>
            </p:cNvPr>
            <p:cNvSpPr/>
            <p:nvPr/>
          </p:nvSpPr>
          <p:spPr>
            <a:xfrm>
              <a:off x="8857340"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Audio</a:t>
              </a:r>
              <a:endParaRPr sz="1000"/>
            </a:p>
          </p:txBody>
        </p:sp>
        <p:sp>
          <p:nvSpPr>
            <p:cNvPr id="45" name="Google Shape;93;p13">
              <a:extLst>
                <a:ext uri="{FF2B5EF4-FFF2-40B4-BE49-F238E27FC236}">
                  <a16:creationId xmlns:a16="http://schemas.microsoft.com/office/drawing/2014/main" id="{44C76139-E4B4-8182-2487-DBAE595CF38F}"/>
                </a:ext>
              </a:extLst>
            </p:cNvPr>
            <p:cNvSpPr/>
            <p:nvPr/>
          </p:nvSpPr>
          <p:spPr>
            <a:xfrm>
              <a:off x="10833481" y="4719911"/>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Notifications</a:t>
              </a:r>
              <a:endParaRPr sz="1000"/>
            </a:p>
          </p:txBody>
        </p:sp>
        <p:sp>
          <p:nvSpPr>
            <p:cNvPr id="46" name="Google Shape;94;p13">
              <a:extLst>
                <a:ext uri="{FF2B5EF4-FFF2-40B4-BE49-F238E27FC236}">
                  <a16:creationId xmlns:a16="http://schemas.microsoft.com/office/drawing/2014/main" id="{FF7E52EF-224F-D59B-599A-87EA02CCE87E}"/>
                </a:ext>
              </a:extLst>
            </p:cNvPr>
            <p:cNvSpPr/>
            <p:nvPr/>
          </p:nvSpPr>
          <p:spPr>
            <a:xfrm>
              <a:off x="1083348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Clipboard</a:t>
              </a:r>
              <a:endParaRPr sz="1000"/>
            </a:p>
          </p:txBody>
        </p:sp>
        <p:sp>
          <p:nvSpPr>
            <p:cNvPr id="47" name="Google Shape;95;p13">
              <a:extLst>
                <a:ext uri="{FF2B5EF4-FFF2-40B4-BE49-F238E27FC236}">
                  <a16:creationId xmlns:a16="http://schemas.microsoft.com/office/drawing/2014/main" id="{8588C807-CE44-98C7-4D89-7E35E6169F7F}"/>
                </a:ext>
              </a:extLst>
            </p:cNvPr>
            <p:cNvSpPr/>
            <p:nvPr/>
          </p:nvSpPr>
          <p:spPr>
            <a:xfrm>
              <a:off x="9845411" y="5149089"/>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 sz="1000"/>
                <a:t>Drag &amp; Drop</a:t>
              </a:r>
              <a:endParaRPr sz="1000"/>
            </a:p>
          </p:txBody>
        </p:sp>
        <p:sp>
          <p:nvSpPr>
            <p:cNvPr id="50" name="Google Shape;98;p13">
              <a:extLst>
                <a:ext uri="{FF2B5EF4-FFF2-40B4-BE49-F238E27FC236}">
                  <a16:creationId xmlns:a16="http://schemas.microsoft.com/office/drawing/2014/main" id="{F1B79977-0578-FC1D-1F72-3F5EBC383366}"/>
                </a:ext>
              </a:extLst>
            </p:cNvPr>
            <p:cNvSpPr txBox="1"/>
            <p:nvPr/>
          </p:nvSpPr>
          <p:spPr>
            <a:xfrm>
              <a:off x="7866720" y="5659543"/>
              <a:ext cx="3849600" cy="400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dirty="0">
                  <a:solidFill>
                    <a:srgbClr val="FFFFFF"/>
                  </a:solidFill>
                </a:rPr>
                <a:t>FFI layer (Rust → native language)</a:t>
              </a:r>
              <a:endParaRPr sz="1600" dirty="0">
                <a:solidFill>
                  <a:srgbClr val="FFFFFF"/>
                </a:solidFill>
              </a:endParaRPr>
            </a:p>
          </p:txBody>
        </p:sp>
        <p:sp>
          <p:nvSpPr>
            <p:cNvPr id="52" name="Google Shape;76;p13">
              <a:extLst>
                <a:ext uri="{FF2B5EF4-FFF2-40B4-BE49-F238E27FC236}">
                  <a16:creationId xmlns:a16="http://schemas.microsoft.com/office/drawing/2014/main" id="{3B093327-5852-A9DE-9B50-77EEDB6FC5EB}"/>
                </a:ext>
              </a:extLst>
            </p:cNvPr>
            <p:cNvSpPr/>
            <p:nvPr/>
          </p:nvSpPr>
          <p:spPr>
            <a:xfrm>
              <a:off x="4154690" y="691307"/>
              <a:ext cx="534858"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Chat view</a:t>
              </a:r>
              <a:endParaRPr sz="1200" dirty="0"/>
            </a:p>
          </p:txBody>
        </p:sp>
        <p:sp>
          <p:nvSpPr>
            <p:cNvPr id="55" name="Google Shape;76;p13">
              <a:extLst>
                <a:ext uri="{FF2B5EF4-FFF2-40B4-BE49-F238E27FC236}">
                  <a16:creationId xmlns:a16="http://schemas.microsoft.com/office/drawing/2014/main" id="{9D65EB25-3286-B8F4-B552-4B4F9A25B4C0}"/>
                </a:ext>
              </a:extLst>
            </p:cNvPr>
            <p:cNvSpPr/>
            <p:nvPr/>
          </p:nvSpPr>
          <p:spPr>
            <a:xfrm>
              <a:off x="4771590" y="691307"/>
              <a:ext cx="614010"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Room browser</a:t>
              </a:r>
            </a:p>
          </p:txBody>
        </p:sp>
        <p:sp>
          <p:nvSpPr>
            <p:cNvPr id="56" name="Google Shape;76;p13">
              <a:extLst>
                <a:ext uri="{FF2B5EF4-FFF2-40B4-BE49-F238E27FC236}">
                  <a16:creationId xmlns:a16="http://schemas.microsoft.com/office/drawing/2014/main" id="{999E2E71-E450-B7DD-BE5D-8165E5D91458}"/>
                </a:ext>
              </a:extLst>
            </p:cNvPr>
            <p:cNvSpPr/>
            <p:nvPr/>
          </p:nvSpPr>
          <p:spPr>
            <a:xfrm>
              <a:off x="571689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async executor</a:t>
              </a:r>
              <a:endParaRPr sz="1200" dirty="0"/>
            </a:p>
          </p:txBody>
        </p:sp>
        <p:sp>
          <p:nvSpPr>
            <p:cNvPr id="57" name="Google Shape;76;p13">
              <a:extLst>
                <a:ext uri="{FF2B5EF4-FFF2-40B4-BE49-F238E27FC236}">
                  <a16:creationId xmlns:a16="http://schemas.microsoft.com/office/drawing/2014/main" id="{26761174-A7B3-E591-1528-E0BFC3B53CB9}"/>
                </a:ext>
              </a:extLst>
            </p:cNvPr>
            <p:cNvSpPr/>
            <p:nvPr/>
          </p:nvSpPr>
          <p:spPr>
            <a:xfrm>
              <a:off x="6516162" y="4810614"/>
              <a:ext cx="654420" cy="58165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CPU affinity</a:t>
              </a:r>
              <a:endParaRPr sz="1200" dirty="0"/>
            </a:p>
          </p:txBody>
        </p:sp>
        <p:sp>
          <p:nvSpPr>
            <p:cNvPr id="89" name="Google Shape;76;p13">
              <a:extLst>
                <a:ext uri="{FF2B5EF4-FFF2-40B4-BE49-F238E27FC236}">
                  <a16:creationId xmlns:a16="http://schemas.microsoft.com/office/drawing/2014/main" id="{DC6F9749-1004-3147-D2E3-2E9C235E2CA9}"/>
                </a:ext>
              </a:extLst>
            </p:cNvPr>
            <p:cNvSpPr/>
            <p:nvPr/>
          </p:nvSpPr>
          <p:spPr>
            <a:xfrm>
              <a:off x="5716892" y="5549589"/>
              <a:ext cx="1453686" cy="278586"/>
            </a:xfrm>
            <a:prstGeom prst="roundRect">
              <a:avLst>
                <a:gd name="adj" fmla="val 16667"/>
              </a:avLst>
            </a:prstGeom>
            <a:solidFill>
              <a:srgbClr val="FF7E79"/>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main/</a:t>
              </a:r>
              <a:r>
                <a:rPr lang="en-US" sz="1200" dirty="0" err="1"/>
                <a:t>bkgd</a:t>
              </a:r>
              <a:r>
                <a:rPr lang="en-US" sz="1200" dirty="0"/>
                <a:t> threading</a:t>
              </a:r>
              <a:endParaRPr sz="1200" dirty="0"/>
            </a:p>
          </p:txBody>
        </p:sp>
        <p:sp>
          <p:nvSpPr>
            <p:cNvPr id="97" name="Google Shape;76;p13">
              <a:extLst>
                <a:ext uri="{FF2B5EF4-FFF2-40B4-BE49-F238E27FC236}">
                  <a16:creationId xmlns:a16="http://schemas.microsoft.com/office/drawing/2014/main" id="{EF428505-AE1B-2356-072D-BA32DC16C859}"/>
                </a:ext>
              </a:extLst>
            </p:cNvPr>
            <p:cNvSpPr/>
            <p:nvPr/>
          </p:nvSpPr>
          <p:spPr>
            <a:xfrm>
              <a:off x="6879050" y="1002152"/>
              <a:ext cx="49230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Push </a:t>
              </a:r>
              <a:r>
                <a:rPr lang="en" sz="1200" dirty="0" err="1"/>
                <a:t>notifs</a:t>
              </a:r>
              <a:r>
                <a:rPr lang="en" sz="1200" dirty="0"/>
                <a:t>.</a:t>
              </a:r>
              <a:endParaRPr sz="1200" dirty="0"/>
            </a:p>
          </p:txBody>
        </p:sp>
        <p:sp>
          <p:nvSpPr>
            <p:cNvPr id="99" name="Google Shape;76;p13">
              <a:extLst>
                <a:ext uri="{FF2B5EF4-FFF2-40B4-BE49-F238E27FC236}">
                  <a16:creationId xmlns:a16="http://schemas.microsoft.com/office/drawing/2014/main" id="{4AED9232-C869-1FBC-B85D-EAF7666D9EAD}"/>
                </a:ext>
              </a:extLst>
            </p:cNvPr>
            <p:cNvSpPr/>
            <p:nvPr/>
          </p:nvSpPr>
          <p:spPr>
            <a:xfrm>
              <a:off x="7457331" y="995677"/>
              <a:ext cx="678407"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Local msg database</a:t>
              </a:r>
              <a:endParaRPr sz="1200" dirty="0"/>
            </a:p>
          </p:txBody>
        </p:sp>
        <p:sp>
          <p:nvSpPr>
            <p:cNvPr id="100" name="Google Shape;76;p13">
              <a:extLst>
                <a:ext uri="{FF2B5EF4-FFF2-40B4-BE49-F238E27FC236}">
                  <a16:creationId xmlns:a16="http://schemas.microsoft.com/office/drawing/2014/main" id="{DB86557E-6DCB-B9B9-D014-6A6FA0F56EC3}"/>
                </a:ext>
              </a:extLst>
            </p:cNvPr>
            <p:cNvSpPr/>
            <p:nvPr/>
          </p:nvSpPr>
          <p:spPr>
            <a:xfrm>
              <a:off x="6095527" y="989829"/>
              <a:ext cx="69290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Persistent settings</a:t>
              </a:r>
            </a:p>
          </p:txBody>
        </p:sp>
        <p:sp>
          <p:nvSpPr>
            <p:cNvPr id="101" name="Google Shape;76;p13">
              <a:extLst>
                <a:ext uri="{FF2B5EF4-FFF2-40B4-BE49-F238E27FC236}">
                  <a16:creationId xmlns:a16="http://schemas.microsoft.com/office/drawing/2014/main" id="{97AA2EEE-A352-612C-0DB3-C5F124F1F115}"/>
                </a:ext>
              </a:extLst>
            </p:cNvPr>
            <p:cNvSpPr/>
            <p:nvPr/>
          </p:nvSpPr>
          <p:spPr>
            <a:xfrm>
              <a:off x="8226357" y="996348"/>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Online status</a:t>
              </a:r>
              <a:endParaRPr sz="1200" dirty="0"/>
            </a:p>
          </p:txBody>
        </p:sp>
        <p:sp>
          <p:nvSpPr>
            <p:cNvPr id="102" name="Google Shape;76;p13">
              <a:extLst>
                <a:ext uri="{FF2B5EF4-FFF2-40B4-BE49-F238E27FC236}">
                  <a16:creationId xmlns:a16="http://schemas.microsoft.com/office/drawing/2014/main" id="{5C992CC5-D1E7-8332-0C7D-890D120D26A7}"/>
                </a:ext>
              </a:extLst>
            </p:cNvPr>
            <p:cNvSpPr/>
            <p:nvPr/>
          </p:nvSpPr>
          <p:spPr>
            <a:xfrm>
              <a:off x="10435207" y="976127"/>
              <a:ext cx="718963"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Matrix message send/</a:t>
              </a:r>
              <a:r>
                <a:rPr lang="en-US" sz="1200" dirty="0" err="1"/>
                <a:t>recv</a:t>
              </a:r>
              <a:endParaRPr sz="1200" dirty="0"/>
            </a:p>
          </p:txBody>
        </p:sp>
        <p:sp>
          <p:nvSpPr>
            <p:cNvPr id="103" name="Google Shape;76;p13">
              <a:extLst>
                <a:ext uri="{FF2B5EF4-FFF2-40B4-BE49-F238E27FC236}">
                  <a16:creationId xmlns:a16="http://schemas.microsoft.com/office/drawing/2014/main" id="{5236BB9C-924E-B235-D086-554CFE7D1B86}"/>
                </a:ext>
              </a:extLst>
            </p:cNvPr>
            <p:cNvSpPr/>
            <p:nvPr/>
          </p:nvSpPr>
          <p:spPr>
            <a:xfrm>
              <a:off x="9460801"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File sync</a:t>
              </a:r>
              <a:endParaRPr sz="1200" dirty="0"/>
            </a:p>
          </p:txBody>
        </p:sp>
        <p:sp>
          <p:nvSpPr>
            <p:cNvPr id="105" name="Google Shape;76;p13">
              <a:extLst>
                <a:ext uri="{FF2B5EF4-FFF2-40B4-BE49-F238E27FC236}">
                  <a16:creationId xmlns:a16="http://schemas.microsoft.com/office/drawing/2014/main" id="{489988A5-DA70-B7AC-BCDA-12D7972609A1}"/>
                </a:ext>
              </a:extLst>
            </p:cNvPr>
            <p:cNvSpPr/>
            <p:nvPr/>
          </p:nvSpPr>
          <p:spPr>
            <a:xfrm>
              <a:off x="3391215" y="1205887"/>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Settings, Themes</a:t>
              </a:r>
            </a:p>
          </p:txBody>
        </p:sp>
        <p:sp>
          <p:nvSpPr>
            <p:cNvPr id="106" name="Google Shape;76;p13">
              <a:extLst>
                <a:ext uri="{FF2B5EF4-FFF2-40B4-BE49-F238E27FC236}">
                  <a16:creationId xmlns:a16="http://schemas.microsoft.com/office/drawing/2014/main" id="{F14A2348-CB07-AD66-37E6-7640CDB7C854}"/>
                </a:ext>
              </a:extLst>
            </p:cNvPr>
            <p:cNvSpPr/>
            <p:nvPr/>
          </p:nvSpPr>
          <p:spPr>
            <a:xfrm>
              <a:off x="4075538" y="1208731"/>
              <a:ext cx="525549"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t>In-app </a:t>
              </a:r>
              <a:r>
                <a:rPr lang="en-US" sz="1200" dirty="0" err="1"/>
                <a:t>notifs</a:t>
              </a:r>
              <a:r>
                <a:rPr lang="en-US" sz="1200" dirty="0"/>
                <a:t>.</a:t>
              </a:r>
            </a:p>
          </p:txBody>
        </p:sp>
        <p:sp>
          <p:nvSpPr>
            <p:cNvPr id="107" name="Google Shape;76;p13">
              <a:extLst>
                <a:ext uri="{FF2B5EF4-FFF2-40B4-BE49-F238E27FC236}">
                  <a16:creationId xmlns:a16="http://schemas.microsoft.com/office/drawing/2014/main" id="{07D5A1DE-00A4-4EB8-6B1A-1E4F0D9D2263}"/>
                </a:ext>
              </a:extLst>
            </p:cNvPr>
            <p:cNvSpPr/>
            <p:nvPr/>
          </p:nvSpPr>
          <p:spPr>
            <a:xfrm>
              <a:off x="4676166" y="1205887"/>
              <a:ext cx="707051"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100" dirty="0"/>
                <a:t>Context for chat/msg</a:t>
              </a:r>
              <a:endParaRPr sz="1100" dirty="0"/>
            </a:p>
          </p:txBody>
        </p:sp>
        <p:sp>
          <p:nvSpPr>
            <p:cNvPr id="108" name="Google Shape;76;p13">
              <a:extLst>
                <a:ext uri="{FF2B5EF4-FFF2-40B4-BE49-F238E27FC236}">
                  <a16:creationId xmlns:a16="http://schemas.microsoft.com/office/drawing/2014/main" id="{860D58EB-E99E-95AB-6EB2-4BF03FB6C580}"/>
                </a:ext>
              </a:extLst>
            </p:cNvPr>
            <p:cNvSpPr/>
            <p:nvPr/>
          </p:nvSpPr>
          <p:spPr>
            <a:xfrm>
              <a:off x="3378215"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Contacts</a:t>
              </a:r>
            </a:p>
          </p:txBody>
        </p:sp>
        <p:sp>
          <p:nvSpPr>
            <p:cNvPr id="109" name="Google Shape;76;p13">
              <a:extLst>
                <a:ext uri="{FF2B5EF4-FFF2-40B4-BE49-F238E27FC236}">
                  <a16:creationId xmlns:a16="http://schemas.microsoft.com/office/drawing/2014/main" id="{17A35E03-E682-F7DE-6971-323222FCEAC3}"/>
                </a:ext>
              </a:extLst>
            </p:cNvPr>
            <p:cNvSpPr/>
            <p:nvPr/>
          </p:nvSpPr>
          <p:spPr>
            <a:xfrm>
              <a:off x="4075538" y="1711673"/>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Image viewer</a:t>
              </a:r>
            </a:p>
          </p:txBody>
        </p:sp>
        <p:sp>
          <p:nvSpPr>
            <p:cNvPr id="110" name="Google Shape;76;p13">
              <a:extLst>
                <a:ext uri="{FF2B5EF4-FFF2-40B4-BE49-F238E27FC236}">
                  <a16:creationId xmlns:a16="http://schemas.microsoft.com/office/drawing/2014/main" id="{1199975B-1710-31F4-1227-25D9B8B707D0}"/>
                </a:ext>
              </a:extLst>
            </p:cNvPr>
            <p:cNvSpPr/>
            <p:nvPr/>
          </p:nvSpPr>
          <p:spPr>
            <a:xfrm>
              <a:off x="9535886" y="1625358"/>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Multi-device login </a:t>
              </a:r>
              <a:r>
                <a:rPr lang="en-US" sz="1200" dirty="0" err="1"/>
                <a:t>mgmt</a:t>
              </a:r>
              <a:endParaRPr sz="1200" dirty="0"/>
            </a:p>
          </p:txBody>
        </p:sp>
        <p:sp>
          <p:nvSpPr>
            <p:cNvPr id="111" name="Google Shape;76;p13">
              <a:extLst>
                <a:ext uri="{FF2B5EF4-FFF2-40B4-BE49-F238E27FC236}">
                  <a16:creationId xmlns:a16="http://schemas.microsoft.com/office/drawing/2014/main" id="{8F2BBEAB-739B-2BB8-2C94-4E1AF5830036}"/>
                </a:ext>
              </a:extLst>
            </p:cNvPr>
            <p:cNvSpPr/>
            <p:nvPr/>
          </p:nvSpPr>
          <p:spPr>
            <a:xfrm>
              <a:off x="10627035" y="2199707"/>
              <a:ext cx="92939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Multimedia streaming, calling</a:t>
              </a:r>
              <a:endParaRPr sz="1200" dirty="0"/>
            </a:p>
          </p:txBody>
        </p:sp>
        <p:sp>
          <p:nvSpPr>
            <p:cNvPr id="112" name="Google Shape;76;p13">
              <a:extLst>
                <a:ext uri="{FF2B5EF4-FFF2-40B4-BE49-F238E27FC236}">
                  <a16:creationId xmlns:a16="http://schemas.microsoft.com/office/drawing/2014/main" id="{70BCD789-2E80-7443-B537-A4A94BACC583}"/>
                </a:ext>
              </a:extLst>
            </p:cNvPr>
            <p:cNvSpPr/>
            <p:nvPr/>
          </p:nvSpPr>
          <p:spPr>
            <a:xfrm>
              <a:off x="6953913" y="1684236"/>
              <a:ext cx="49167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Quick replies</a:t>
              </a:r>
              <a:endParaRPr sz="1200" dirty="0"/>
            </a:p>
          </p:txBody>
        </p:sp>
        <p:sp>
          <p:nvSpPr>
            <p:cNvPr id="113" name="Google Shape;76;p13">
              <a:extLst>
                <a:ext uri="{FF2B5EF4-FFF2-40B4-BE49-F238E27FC236}">
                  <a16:creationId xmlns:a16="http://schemas.microsoft.com/office/drawing/2014/main" id="{AEE39731-501C-CCC0-704A-844F9637A570}"/>
                </a:ext>
              </a:extLst>
            </p:cNvPr>
            <p:cNvSpPr/>
            <p:nvPr/>
          </p:nvSpPr>
          <p:spPr>
            <a:xfrm>
              <a:off x="6092484" y="1684236"/>
              <a:ext cx="775355"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Create or delete chat</a:t>
              </a:r>
              <a:endParaRPr sz="1200" dirty="0"/>
            </a:p>
          </p:txBody>
        </p:sp>
        <p:sp>
          <p:nvSpPr>
            <p:cNvPr id="114" name="Google Shape;76;p13">
              <a:extLst>
                <a:ext uri="{FF2B5EF4-FFF2-40B4-BE49-F238E27FC236}">
                  <a16:creationId xmlns:a16="http://schemas.microsoft.com/office/drawing/2014/main" id="{9B4FA52B-F37C-B720-EC23-E01E358F2ADE}"/>
                </a:ext>
              </a:extLst>
            </p:cNvPr>
            <p:cNvSpPr/>
            <p:nvPr/>
          </p:nvSpPr>
          <p:spPr>
            <a:xfrm>
              <a:off x="4773973" y="1717131"/>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Video display</a:t>
              </a:r>
            </a:p>
          </p:txBody>
        </p:sp>
        <p:sp>
          <p:nvSpPr>
            <p:cNvPr id="115" name="Google Shape;76;p13">
              <a:extLst>
                <a:ext uri="{FF2B5EF4-FFF2-40B4-BE49-F238E27FC236}">
                  <a16:creationId xmlns:a16="http://schemas.microsoft.com/office/drawing/2014/main" id="{90EC8E81-F8E5-75A7-C12B-E3A4874C6C15}"/>
                </a:ext>
              </a:extLst>
            </p:cNvPr>
            <p:cNvSpPr/>
            <p:nvPr/>
          </p:nvSpPr>
          <p:spPr>
            <a:xfrm>
              <a:off x="10587084" y="1660592"/>
              <a:ext cx="995886" cy="430738"/>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Account management</a:t>
              </a:r>
              <a:endParaRPr sz="1200" dirty="0"/>
            </a:p>
          </p:txBody>
        </p:sp>
        <p:sp>
          <p:nvSpPr>
            <p:cNvPr id="116" name="Google Shape;76;p13">
              <a:extLst>
                <a:ext uri="{FF2B5EF4-FFF2-40B4-BE49-F238E27FC236}">
                  <a16:creationId xmlns:a16="http://schemas.microsoft.com/office/drawing/2014/main" id="{6D3E2A90-8B68-711C-6C44-955CF9B54874}"/>
                </a:ext>
              </a:extLst>
            </p:cNvPr>
            <p:cNvSpPr/>
            <p:nvPr/>
          </p:nvSpPr>
          <p:spPr>
            <a:xfrm>
              <a:off x="6267380" y="2360885"/>
              <a:ext cx="696890"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Reactions</a:t>
              </a:r>
              <a:endParaRPr sz="1200" dirty="0"/>
            </a:p>
          </p:txBody>
        </p:sp>
        <p:sp>
          <p:nvSpPr>
            <p:cNvPr id="117" name="Google Shape;76;p13">
              <a:extLst>
                <a:ext uri="{FF2B5EF4-FFF2-40B4-BE49-F238E27FC236}">
                  <a16:creationId xmlns:a16="http://schemas.microsoft.com/office/drawing/2014/main" id="{9E9D022A-860F-B2BD-D1C2-1907554E4BD1}"/>
                </a:ext>
              </a:extLst>
            </p:cNvPr>
            <p:cNvSpPr/>
            <p:nvPr/>
          </p:nvSpPr>
          <p:spPr>
            <a:xfrm>
              <a:off x="9535886" y="2347512"/>
              <a:ext cx="995886" cy="34335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Authentication</a:t>
              </a:r>
              <a:endParaRPr sz="1200" dirty="0"/>
            </a:p>
          </p:txBody>
        </p:sp>
        <p:sp>
          <p:nvSpPr>
            <p:cNvPr id="118" name="Google Shape;76;p13">
              <a:extLst>
                <a:ext uri="{FF2B5EF4-FFF2-40B4-BE49-F238E27FC236}">
                  <a16:creationId xmlns:a16="http://schemas.microsoft.com/office/drawing/2014/main" id="{2CF06EC3-971B-73B7-F40F-BBBDD272B8C7}"/>
                </a:ext>
              </a:extLst>
            </p:cNvPr>
            <p:cNvSpPr/>
            <p:nvPr/>
          </p:nvSpPr>
          <p:spPr>
            <a:xfrm>
              <a:off x="7103415" y="2360494"/>
              <a:ext cx="1310118" cy="27605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Local media storage</a:t>
              </a:r>
              <a:endParaRPr sz="1200" dirty="0"/>
            </a:p>
          </p:txBody>
        </p:sp>
        <p:sp>
          <p:nvSpPr>
            <p:cNvPr id="119" name="Google Shape;76;p13">
              <a:extLst>
                <a:ext uri="{FF2B5EF4-FFF2-40B4-BE49-F238E27FC236}">
                  <a16:creationId xmlns:a16="http://schemas.microsoft.com/office/drawing/2014/main" id="{AE70143B-AF5A-3C74-AFDA-3BE6CCDAE577}"/>
                </a:ext>
              </a:extLst>
            </p:cNvPr>
            <p:cNvSpPr/>
            <p:nvPr/>
          </p:nvSpPr>
          <p:spPr>
            <a:xfrm>
              <a:off x="7527114" y="1684236"/>
              <a:ext cx="911286"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200" dirty="0"/>
                <a:t>Access camera, mic, speaker</a:t>
              </a:r>
              <a:endParaRPr sz="1200" dirty="0"/>
            </a:p>
          </p:txBody>
        </p:sp>
        <p:sp>
          <p:nvSpPr>
            <p:cNvPr id="120" name="Google Shape;76;p13">
              <a:extLst>
                <a:ext uri="{FF2B5EF4-FFF2-40B4-BE49-F238E27FC236}">
                  <a16:creationId xmlns:a16="http://schemas.microsoft.com/office/drawing/2014/main" id="{6C5DE93B-10AE-E50B-6A7D-BFBD38ABB086}"/>
                </a:ext>
              </a:extLst>
            </p:cNvPr>
            <p:cNvSpPr/>
            <p:nvPr/>
          </p:nvSpPr>
          <p:spPr>
            <a:xfrm>
              <a:off x="3380599" y="2223524"/>
              <a:ext cx="74645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File/media chooser</a:t>
              </a:r>
              <a:endParaRPr sz="1200" dirty="0"/>
            </a:p>
          </p:txBody>
        </p:sp>
        <p:sp>
          <p:nvSpPr>
            <p:cNvPr id="121" name="Google Shape;76;p13">
              <a:extLst>
                <a:ext uri="{FF2B5EF4-FFF2-40B4-BE49-F238E27FC236}">
                  <a16:creationId xmlns:a16="http://schemas.microsoft.com/office/drawing/2014/main" id="{6AC40721-2B8A-71FC-C134-56679EFBFE0A}"/>
                </a:ext>
              </a:extLst>
            </p:cNvPr>
            <p:cNvSpPr/>
            <p:nvPr/>
          </p:nvSpPr>
          <p:spPr>
            <a:xfrm>
              <a:off x="4206652" y="2218066"/>
              <a:ext cx="480513"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Search</a:t>
              </a:r>
              <a:endParaRPr sz="1200" dirty="0"/>
            </a:p>
          </p:txBody>
        </p:sp>
        <p:sp>
          <p:nvSpPr>
            <p:cNvPr id="122" name="Google Shape;76;p13">
              <a:extLst>
                <a:ext uri="{FF2B5EF4-FFF2-40B4-BE49-F238E27FC236}">
                  <a16:creationId xmlns:a16="http://schemas.microsoft.com/office/drawing/2014/main" id="{149C32E7-D50F-CCED-F00A-28B4D4227A39}"/>
                </a:ext>
              </a:extLst>
            </p:cNvPr>
            <p:cNvSpPr/>
            <p:nvPr/>
          </p:nvSpPr>
          <p:spPr>
            <a:xfrm>
              <a:off x="4776357" y="2223524"/>
              <a:ext cx="609244" cy="43594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Rich text </a:t>
              </a:r>
              <a:r>
                <a:rPr lang="en-US" sz="1200" dirty="0" err="1"/>
                <a:t>fmt</a:t>
              </a:r>
              <a:endParaRPr sz="1200" dirty="0"/>
            </a:p>
          </p:txBody>
        </p:sp>
        <p:sp>
          <p:nvSpPr>
            <p:cNvPr id="124" name="Google Shape;76;p13">
              <a:extLst>
                <a:ext uri="{FF2B5EF4-FFF2-40B4-BE49-F238E27FC236}">
                  <a16:creationId xmlns:a16="http://schemas.microsoft.com/office/drawing/2014/main" id="{237B2595-8B02-89CC-92BB-A589752C8236}"/>
                </a:ext>
              </a:extLst>
            </p:cNvPr>
            <p:cNvSpPr/>
            <p:nvPr/>
          </p:nvSpPr>
          <p:spPr>
            <a:xfrm>
              <a:off x="9946853" y="976127"/>
              <a:ext cx="399124"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Join/</a:t>
              </a:r>
              <a:br>
                <a:rPr lang="en-US" sz="1200" dirty="0"/>
              </a:br>
              <a:r>
                <a:rPr lang="en-US" sz="1200" dirty="0"/>
                <a:t>leave room</a:t>
              </a:r>
              <a:endParaRPr sz="1200" dirty="0"/>
            </a:p>
          </p:txBody>
        </p:sp>
        <p:sp>
          <p:nvSpPr>
            <p:cNvPr id="125" name="Google Shape;76;p13">
              <a:extLst>
                <a:ext uri="{FF2B5EF4-FFF2-40B4-BE49-F238E27FC236}">
                  <a16:creationId xmlns:a16="http://schemas.microsoft.com/office/drawing/2014/main" id="{76AB729C-8DF3-5E22-AA77-33B2416CC5B7}"/>
                </a:ext>
              </a:extLst>
            </p:cNvPr>
            <p:cNvSpPr/>
            <p:nvPr/>
          </p:nvSpPr>
          <p:spPr>
            <a:xfrm>
              <a:off x="3811167" y="2745624"/>
              <a:ext cx="812741" cy="272069"/>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Thread view</a:t>
              </a:r>
              <a:endParaRPr sz="1200" dirty="0"/>
            </a:p>
          </p:txBody>
        </p:sp>
        <p:sp>
          <p:nvSpPr>
            <p:cNvPr id="126" name="Google Shape;76;p13">
              <a:extLst>
                <a:ext uri="{FF2B5EF4-FFF2-40B4-BE49-F238E27FC236}">
                  <a16:creationId xmlns:a16="http://schemas.microsoft.com/office/drawing/2014/main" id="{164ECF48-BB42-B2AB-F708-0D57D61303E6}"/>
                </a:ext>
              </a:extLst>
            </p:cNvPr>
            <p:cNvSpPr/>
            <p:nvPr/>
          </p:nvSpPr>
          <p:spPr>
            <a:xfrm>
              <a:off x="6677484" y="2733304"/>
              <a:ext cx="895437" cy="277221"/>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dirty="0"/>
                <a:t>Reply linking</a:t>
              </a:r>
              <a:endParaRPr sz="1200" dirty="0"/>
            </a:p>
          </p:txBody>
        </p:sp>
        <p:sp>
          <p:nvSpPr>
            <p:cNvPr id="127" name="Google Shape;76;p13">
              <a:extLst>
                <a:ext uri="{FF2B5EF4-FFF2-40B4-BE49-F238E27FC236}">
                  <a16:creationId xmlns:a16="http://schemas.microsoft.com/office/drawing/2014/main" id="{0277CF5B-9616-AB11-2160-338A50196E74}"/>
                </a:ext>
              </a:extLst>
            </p:cNvPr>
            <p:cNvSpPr/>
            <p:nvPr/>
          </p:nvSpPr>
          <p:spPr>
            <a:xfrm>
              <a:off x="11224564" y="972427"/>
              <a:ext cx="450829" cy="580236"/>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algn="ctr"/>
              <a:r>
                <a:rPr lang="en-US" sz="1200" dirty="0"/>
                <a:t>read status</a:t>
              </a:r>
            </a:p>
          </p:txBody>
        </p:sp>
        <p:sp>
          <p:nvSpPr>
            <p:cNvPr id="154" name="TextBox 153">
              <a:extLst>
                <a:ext uri="{FF2B5EF4-FFF2-40B4-BE49-F238E27FC236}">
                  <a16:creationId xmlns:a16="http://schemas.microsoft.com/office/drawing/2014/main" id="{50C3939D-E233-FF78-78E9-28BAA9E1A790}"/>
                </a:ext>
              </a:extLst>
            </p:cNvPr>
            <p:cNvSpPr txBox="1"/>
            <p:nvPr/>
          </p:nvSpPr>
          <p:spPr>
            <a:xfrm>
              <a:off x="6755246" y="49461"/>
              <a:ext cx="1974873" cy="369332"/>
            </a:xfrm>
            <a:prstGeom prst="rect">
              <a:avLst/>
            </a:prstGeom>
            <a:noFill/>
          </p:spPr>
          <p:txBody>
            <a:bodyPr wrap="square">
              <a:spAutoFit/>
            </a:bodyPr>
            <a:lstStyle/>
            <a:p>
              <a:pPr marL="0" lvl="0" indent="0" algn="ctr" rtl="0">
                <a:spcBef>
                  <a:spcPts val="0"/>
                </a:spcBef>
                <a:spcAft>
                  <a:spcPts val="0"/>
                </a:spcAft>
                <a:buNone/>
              </a:pPr>
              <a:r>
                <a:rPr lang="en-US" b="1" dirty="0"/>
                <a:t>Application</a:t>
              </a:r>
            </a:p>
          </p:txBody>
        </p:sp>
        <p:cxnSp>
          <p:nvCxnSpPr>
            <p:cNvPr id="4" name="Google Shape;70;p13">
              <a:extLst>
                <a:ext uri="{FF2B5EF4-FFF2-40B4-BE49-F238E27FC236}">
                  <a16:creationId xmlns:a16="http://schemas.microsoft.com/office/drawing/2014/main" id="{72DBCE07-18FD-5E55-0857-828CC7308067}"/>
                </a:ext>
              </a:extLst>
            </p:cNvPr>
            <p:cNvCxnSpPr>
              <a:cxnSpLocks/>
              <a:endCxn id="15" idx="3"/>
            </p:cNvCxnSpPr>
            <p:nvPr/>
          </p:nvCxnSpPr>
          <p:spPr>
            <a:xfrm flipH="1">
              <a:off x="7323870" y="5048554"/>
              <a:ext cx="265650" cy="0"/>
            </a:xfrm>
            <a:prstGeom prst="straightConnector1">
              <a:avLst/>
            </a:prstGeom>
            <a:noFill/>
            <a:ln w="9525" cap="flat" cmpd="sng">
              <a:solidFill>
                <a:srgbClr val="000000"/>
              </a:solidFill>
              <a:prstDash val="solid"/>
              <a:round/>
              <a:headEnd type="none" w="med" len="med"/>
              <a:tailEnd type="triangle" w="med" len="med"/>
            </a:ln>
          </p:spPr>
        </p:cxnSp>
        <p:sp>
          <p:nvSpPr>
            <p:cNvPr id="44" name="Google Shape;73;p13">
              <a:extLst>
                <a:ext uri="{FF2B5EF4-FFF2-40B4-BE49-F238E27FC236}">
                  <a16:creationId xmlns:a16="http://schemas.microsoft.com/office/drawing/2014/main" id="{562408E7-F5B5-D360-2ADD-AA4B05904FC5}"/>
                </a:ext>
              </a:extLst>
            </p:cNvPr>
            <p:cNvSpPr/>
            <p:nvPr/>
          </p:nvSpPr>
          <p:spPr>
            <a:xfrm>
              <a:off x="3261359" y="226141"/>
              <a:ext cx="2202725" cy="2916436"/>
            </a:xfrm>
            <a:prstGeom prst="roundRect">
              <a:avLst>
                <a:gd name="adj" fmla="val 16667"/>
              </a:avLst>
            </a:prstGeom>
            <a:noFill/>
            <a:ln w="9525" cap="flat" cmpd="sng">
              <a:solidFill>
                <a:srgbClr val="66666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TextBox 47">
              <a:extLst>
                <a:ext uri="{FF2B5EF4-FFF2-40B4-BE49-F238E27FC236}">
                  <a16:creationId xmlns:a16="http://schemas.microsoft.com/office/drawing/2014/main" id="{BADDE3B3-B2E5-8921-56E0-96CC7B4EEBEB}"/>
                </a:ext>
              </a:extLst>
            </p:cNvPr>
            <p:cNvSpPr txBox="1"/>
            <p:nvPr/>
          </p:nvSpPr>
          <p:spPr>
            <a:xfrm>
              <a:off x="3350233" y="249400"/>
              <a:ext cx="1974873" cy="369332"/>
            </a:xfrm>
            <a:prstGeom prst="rect">
              <a:avLst/>
            </a:prstGeom>
            <a:noFill/>
          </p:spPr>
          <p:txBody>
            <a:bodyPr wrap="square">
              <a:spAutoFit/>
            </a:bodyPr>
            <a:lstStyle/>
            <a:p>
              <a:pPr marL="0" lvl="0" indent="0" algn="ctr" rtl="0">
                <a:spcBef>
                  <a:spcPts val="0"/>
                </a:spcBef>
                <a:spcAft>
                  <a:spcPts val="0"/>
                </a:spcAft>
                <a:buNone/>
              </a:pPr>
              <a:r>
                <a:rPr lang="en-US" dirty="0"/>
                <a:t>UI / UX</a:t>
              </a:r>
            </a:p>
          </p:txBody>
        </p:sp>
        <p:cxnSp>
          <p:nvCxnSpPr>
            <p:cNvPr id="61" name="Straight Arrow Connector 60">
              <a:extLst>
                <a:ext uri="{FF2B5EF4-FFF2-40B4-BE49-F238E27FC236}">
                  <a16:creationId xmlns:a16="http://schemas.microsoft.com/office/drawing/2014/main" id="{646A8025-388C-67A3-B520-34E4D77496A9}"/>
                </a:ext>
              </a:extLst>
            </p:cNvPr>
            <p:cNvCxnSpPr/>
            <p:nvPr/>
          </p:nvCxnSpPr>
          <p:spPr>
            <a:xfrm>
              <a:off x="5281920" y="3882887"/>
              <a:ext cx="2413176"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grpSp>
      <p:sp>
        <p:nvSpPr>
          <p:cNvPr id="7" name="Google Shape;90;p13">
            <a:extLst>
              <a:ext uri="{FF2B5EF4-FFF2-40B4-BE49-F238E27FC236}">
                <a16:creationId xmlns:a16="http://schemas.microsoft.com/office/drawing/2014/main" id="{B8DDFE12-4C63-2AA3-5E0B-AECBBBCAC530}"/>
              </a:ext>
            </a:extLst>
          </p:cNvPr>
          <p:cNvSpPr/>
          <p:nvPr/>
        </p:nvSpPr>
        <p:spPr>
          <a:xfrm>
            <a:off x="7856672" y="5167567"/>
            <a:ext cx="827400" cy="321900"/>
          </a:xfrm>
          <a:prstGeom prst="roundRect">
            <a:avLst>
              <a:gd name="adj" fmla="val 16667"/>
            </a:avLst>
          </a:prstGeom>
          <a:solidFill>
            <a:srgbClr val="B4A7D6"/>
          </a:solidFill>
          <a:ln w="9525" cap="flat" cmpd="sng">
            <a:solidFill>
              <a:srgbClr val="000000"/>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r>
              <a:rPr lang="en-US" sz="1000" dirty="0"/>
              <a:t>Authentication</a:t>
            </a:r>
            <a:endParaRPr sz="1000" dirty="0"/>
          </a:p>
        </p:txBody>
      </p:sp>
      <p:sp>
        <p:nvSpPr>
          <p:cNvPr id="14" name="Date Placeholder 1">
            <a:extLst>
              <a:ext uri="{FF2B5EF4-FFF2-40B4-BE49-F238E27FC236}">
                <a16:creationId xmlns:a16="http://schemas.microsoft.com/office/drawing/2014/main" id="{148FE400-6F9A-59D5-B775-B6B73864A2FF}"/>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26" name="Picture 25" descr="A logo of a company&#10;&#10;Description automatically generated with medium confidence">
            <a:extLst>
              <a:ext uri="{FF2B5EF4-FFF2-40B4-BE49-F238E27FC236}">
                <a16:creationId xmlns:a16="http://schemas.microsoft.com/office/drawing/2014/main" id="{0C9DDC92-A7F1-F7EB-F87F-FDD7FBF94D4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430680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a:t>Targeted platform abstractions / OS service APIs</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7"/>
            <a:ext cx="11155680" cy="4945935"/>
          </a:xfrm>
        </p:spPr>
        <p:txBody>
          <a:bodyPr numCol="2">
            <a:normAutofit fontScale="92500" lnSpcReduction="20000"/>
          </a:bodyPr>
          <a:lstStyle/>
          <a:p>
            <a:r>
              <a:rPr lang="en-US"/>
              <a:t>System notifications</a:t>
            </a:r>
          </a:p>
          <a:p>
            <a:r>
              <a:rPr lang="en-US"/>
              <a:t>Biometrics &amp; authentication</a:t>
            </a:r>
          </a:p>
          <a:p>
            <a:r>
              <a:rPr lang="en-US"/>
              <a:t>File/image picker dialogs</a:t>
            </a:r>
          </a:p>
          <a:p>
            <a:r>
              <a:rPr lang="en-US"/>
              <a:t>Context menus (OS-native)</a:t>
            </a:r>
          </a:p>
          <a:p>
            <a:r>
              <a:rPr lang="en-US"/>
              <a:t>Menu bar (desktop only)</a:t>
            </a:r>
          </a:p>
          <a:p>
            <a:r>
              <a:rPr lang="en-US"/>
              <a:t>Rich clipboard</a:t>
            </a:r>
          </a:p>
          <a:p>
            <a:r>
              <a:rPr lang="en-US"/>
              <a:t>Drag &amp; Drop</a:t>
            </a:r>
          </a:p>
          <a:p>
            <a:r>
              <a:rPr lang="en-US"/>
              <a:t>Default URI/Intent handling</a:t>
            </a:r>
          </a:p>
          <a:p>
            <a:r>
              <a:rPr lang="en-US"/>
              <a:t>Content sharing to foreign app</a:t>
            </a:r>
          </a:p>
          <a:p>
            <a:r>
              <a:rPr lang="en-US"/>
              <a:t>Native font access</a:t>
            </a:r>
          </a:p>
          <a:p>
            <a:r>
              <a:rPr lang="en-US"/>
              <a:t>Input Method Editors (IME)</a:t>
            </a:r>
          </a:p>
          <a:p>
            <a:r>
              <a:rPr lang="en-US"/>
              <a:t>Native gesture recognition</a:t>
            </a:r>
          </a:p>
          <a:p>
            <a:r>
              <a:rPr lang="en-US"/>
              <a:t>Connectivity management</a:t>
            </a:r>
          </a:p>
          <a:p>
            <a:pPr lvl="1"/>
            <a:r>
              <a:rPr lang="en-US" err="1"/>
              <a:t>WiFi</a:t>
            </a:r>
            <a:r>
              <a:rPr lang="en-US"/>
              <a:t>, Bluetooth, NFC, nearby devices</a:t>
            </a:r>
          </a:p>
          <a:p>
            <a:r>
              <a:rPr lang="en-US"/>
              <a:t>GPS/Location access</a:t>
            </a:r>
          </a:p>
          <a:p>
            <a:r>
              <a:rPr lang="en-US"/>
              <a:t>Multimedia capture</a:t>
            </a:r>
          </a:p>
          <a:p>
            <a:pPr lvl="1"/>
            <a:r>
              <a:rPr lang="en-US"/>
              <a:t>Device discovery &amp; configuration</a:t>
            </a:r>
          </a:p>
          <a:p>
            <a:pPr lvl="1"/>
            <a:r>
              <a:rPr lang="en-US"/>
              <a:t>Camera – snapshots, video, settings</a:t>
            </a:r>
          </a:p>
          <a:p>
            <a:pPr lvl="1"/>
            <a:r>
              <a:rPr lang="en-US"/>
              <a:t>Audio – input, MIDI, playback</a:t>
            </a:r>
          </a:p>
          <a:p>
            <a:r>
              <a:rPr lang="en-US"/>
              <a:t>Sensors</a:t>
            </a:r>
          </a:p>
          <a:p>
            <a:r>
              <a:rPr lang="en-US"/>
              <a:t>Native alarms, timers</a:t>
            </a:r>
          </a:p>
          <a:p>
            <a:r>
              <a:rPr lang="en-US"/>
              <a:t>Keychain (secret storage)</a:t>
            </a:r>
          </a:p>
          <a:p>
            <a:r>
              <a:rPr lang="en-US"/>
              <a:t>Power management/status</a:t>
            </a:r>
          </a:p>
          <a:p>
            <a:r>
              <a:rPr lang="en-US"/>
              <a:t>App lifecycle state transitions</a:t>
            </a:r>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26</a:t>
            </a:fld>
            <a:endParaRPr lang="en-US"/>
          </a:p>
        </p:txBody>
      </p:sp>
      <p:sp>
        <p:nvSpPr>
          <p:cNvPr id="5" name="Content Placeholder 2">
            <a:extLst>
              <a:ext uri="{FF2B5EF4-FFF2-40B4-BE49-F238E27FC236}">
                <a16:creationId xmlns:a16="http://schemas.microsoft.com/office/drawing/2014/main" id="{B5D28B4E-3ED3-C091-2F45-6F9A3AF7D5B8}"/>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FA0C0E3F-4216-C220-9F20-216AB82F50EB}"/>
              </a:ext>
            </a:extLst>
          </p:cNvPr>
          <p:cNvSpPr txBox="1"/>
          <p:nvPr/>
        </p:nvSpPr>
        <p:spPr>
          <a:xfrm>
            <a:off x="6224016" y="5940332"/>
            <a:ext cx="2413851" cy="338554"/>
          </a:xfrm>
          <a:prstGeom prst="rect">
            <a:avLst/>
          </a:prstGeom>
          <a:noFill/>
        </p:spPr>
        <p:txBody>
          <a:bodyPr wrap="square" rtlCol="0">
            <a:spAutoFit/>
          </a:bodyPr>
          <a:lstStyle/>
          <a:p>
            <a:r>
              <a:rPr lang="en-US" sz="1600">
                <a:solidFill>
                  <a:schemeClr val="bg1">
                    <a:lumMod val="50000"/>
                  </a:schemeClr>
                </a:solidFill>
              </a:rPr>
              <a:t>and so much more …</a:t>
            </a:r>
          </a:p>
        </p:txBody>
      </p:sp>
      <p:sp>
        <p:nvSpPr>
          <p:cNvPr id="7" name="Date Placeholder 6">
            <a:extLst>
              <a:ext uri="{FF2B5EF4-FFF2-40B4-BE49-F238E27FC236}">
                <a16:creationId xmlns:a16="http://schemas.microsoft.com/office/drawing/2014/main" id="{BB9EB3B7-E921-C20B-6A11-B32F524D9661}"/>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9" name="Picture 8" descr="A logo of a company&#10;&#10;Description automatically generated with medium confidence">
            <a:extLst>
              <a:ext uri="{FF2B5EF4-FFF2-40B4-BE49-F238E27FC236}">
                <a16:creationId xmlns:a16="http://schemas.microsoft.com/office/drawing/2014/main" id="{215ED81C-DA7E-DB60-18D6-E029A224AA5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527769"/>
            <a:ext cx="261619" cy="261619"/>
          </a:xfrm>
          <a:prstGeom prst="rect">
            <a:avLst/>
          </a:prstGeom>
        </p:spPr>
      </p:pic>
    </p:spTree>
    <p:extLst>
      <p:ext uri="{BB962C8B-B14F-4D97-AF65-F5344CB8AC3E}">
        <p14:creationId xmlns:p14="http://schemas.microsoft.com/office/powerpoint/2010/main" val="1469227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1945E564-48E9-0352-0B80-5D902236064A}"/>
              </a:ext>
            </a:extLst>
          </p:cNvPr>
          <p:cNvSpPr/>
          <p:nvPr/>
        </p:nvSpPr>
        <p:spPr>
          <a:xfrm>
            <a:off x="518158" y="4307827"/>
            <a:ext cx="4398224" cy="350670"/>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22D9A1F2-1C41-4F62-1742-F81FE3EB4FC4}"/>
              </a:ext>
            </a:extLst>
          </p:cNvPr>
          <p:cNvSpPr/>
          <p:nvPr/>
        </p:nvSpPr>
        <p:spPr>
          <a:xfrm>
            <a:off x="5989220" y="5470668"/>
            <a:ext cx="469857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77A1804-545B-880B-7846-E20E9F063FD1}"/>
              </a:ext>
            </a:extLst>
          </p:cNvPr>
          <p:cNvSpPr/>
          <p:nvPr/>
        </p:nvSpPr>
        <p:spPr>
          <a:xfrm>
            <a:off x="6448701" y="3188256"/>
            <a:ext cx="4904110" cy="650602"/>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423EB28-6FD6-EE80-833D-32C3C6BAC653}"/>
              </a:ext>
            </a:extLst>
          </p:cNvPr>
          <p:cNvSpPr/>
          <p:nvPr/>
        </p:nvSpPr>
        <p:spPr>
          <a:xfrm>
            <a:off x="6001095" y="2135106"/>
            <a:ext cx="3499166"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6E95257-487A-5D45-C52B-0435C1F50BAF}"/>
              </a:ext>
            </a:extLst>
          </p:cNvPr>
          <p:cNvSpPr/>
          <p:nvPr/>
        </p:nvSpPr>
        <p:spPr>
          <a:xfrm>
            <a:off x="518159" y="4671390"/>
            <a:ext cx="4778235"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B648AFB-4B3E-758A-62D4-0CF8C29AFAC3}"/>
              </a:ext>
            </a:extLst>
          </p:cNvPr>
          <p:cNvSpPr/>
          <p:nvPr/>
        </p:nvSpPr>
        <p:spPr>
          <a:xfrm>
            <a:off x="518160" y="3881098"/>
            <a:ext cx="2422748"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7FC40A10-0BAF-7EAF-84E1-7B3EA9A2C893}"/>
              </a:ext>
            </a:extLst>
          </p:cNvPr>
          <p:cNvSpPr/>
          <p:nvPr/>
        </p:nvSpPr>
        <p:spPr>
          <a:xfrm>
            <a:off x="518160" y="3464245"/>
            <a:ext cx="2743200"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0C86243-A144-2B9A-F3E7-7C95D95807AD}"/>
              </a:ext>
            </a:extLst>
          </p:cNvPr>
          <p:cNvSpPr/>
          <p:nvPr/>
        </p:nvSpPr>
        <p:spPr>
          <a:xfrm>
            <a:off x="518160" y="3047392"/>
            <a:ext cx="4004413"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DD684E5-50E4-3C68-A4F1-41D62B4BEF28}"/>
              </a:ext>
            </a:extLst>
          </p:cNvPr>
          <p:cNvSpPr/>
          <p:nvPr/>
        </p:nvSpPr>
        <p:spPr>
          <a:xfrm>
            <a:off x="518160" y="1400718"/>
            <a:ext cx="3547213" cy="410238"/>
          </a:xfrm>
          <a:prstGeom prst="roundRect">
            <a:avLst/>
          </a:prstGeom>
          <a:solidFill>
            <a:srgbClr val="FFC0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45385C9-8E0E-0C7A-CBFC-CB0B4989325E}"/>
              </a:ext>
            </a:extLst>
          </p:cNvPr>
          <p:cNvSpPr/>
          <p:nvPr/>
        </p:nvSpPr>
        <p:spPr>
          <a:xfrm>
            <a:off x="518160" y="1825562"/>
            <a:ext cx="4398224" cy="410238"/>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Status — just getting started, lots to do!</a:t>
            </a:r>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27</a:t>
            </a:fld>
            <a:endParaRPr lang="en-US"/>
          </a:p>
        </p:txBody>
      </p:sp>
      <p:sp>
        <p:nvSpPr>
          <p:cNvPr id="5" name="Content Placeholder 2">
            <a:extLst>
              <a:ext uri="{FF2B5EF4-FFF2-40B4-BE49-F238E27FC236}">
                <a16:creationId xmlns:a16="http://schemas.microsoft.com/office/drawing/2014/main" id="{B5D28B4E-3ED3-C091-2F45-6F9A3AF7D5B8}"/>
              </a:ext>
            </a:extLst>
          </p:cNvPr>
          <p:cNvSpPr txBox="1">
            <a:spLocks/>
          </p:cNvSpPr>
          <p:nvPr/>
        </p:nvSpPr>
        <p:spPr>
          <a:xfrm>
            <a:off x="5952561" y="1477328"/>
            <a:ext cx="6078071"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8" name="TextBox 7">
            <a:extLst>
              <a:ext uri="{FF2B5EF4-FFF2-40B4-BE49-F238E27FC236}">
                <a16:creationId xmlns:a16="http://schemas.microsoft.com/office/drawing/2014/main" id="{E9BF27AA-1D2A-CADD-EE66-D79E83EB1775}"/>
              </a:ext>
            </a:extLst>
          </p:cNvPr>
          <p:cNvSpPr txBox="1"/>
          <p:nvPr/>
        </p:nvSpPr>
        <p:spPr>
          <a:xfrm>
            <a:off x="6224016" y="5940332"/>
            <a:ext cx="2413851" cy="338554"/>
          </a:xfrm>
          <a:prstGeom prst="rect">
            <a:avLst/>
          </a:prstGeom>
          <a:noFill/>
        </p:spPr>
        <p:txBody>
          <a:bodyPr wrap="square" rtlCol="0">
            <a:spAutoFit/>
          </a:bodyPr>
          <a:lstStyle/>
          <a:p>
            <a:r>
              <a:rPr lang="en-US" sz="1600">
                <a:solidFill>
                  <a:schemeClr val="bg1">
                    <a:lumMod val="50000"/>
                  </a:schemeClr>
                </a:solidFill>
              </a:rPr>
              <a:t>and so much more …</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7"/>
            <a:ext cx="11155680" cy="5084111"/>
          </a:xfrm>
        </p:spPr>
        <p:txBody>
          <a:bodyPr numCol="2">
            <a:normAutofit fontScale="92500" lnSpcReduction="20000"/>
          </a:bodyPr>
          <a:lstStyle/>
          <a:p>
            <a:r>
              <a:rPr lang="en-US" dirty="0"/>
              <a:t>System notifications</a:t>
            </a:r>
          </a:p>
          <a:p>
            <a:r>
              <a:rPr lang="en-US" dirty="0"/>
              <a:t>Biometrics &amp; authentication</a:t>
            </a:r>
          </a:p>
          <a:p>
            <a:r>
              <a:rPr lang="en-US" dirty="0"/>
              <a:t>File/image picker dialogs</a:t>
            </a:r>
          </a:p>
          <a:p>
            <a:r>
              <a:rPr lang="en-US" dirty="0"/>
              <a:t>Context menus (OS-native)</a:t>
            </a:r>
          </a:p>
          <a:p>
            <a:r>
              <a:rPr lang="en-US" dirty="0"/>
              <a:t>Menu bar (desktop only)</a:t>
            </a:r>
          </a:p>
          <a:p>
            <a:r>
              <a:rPr lang="en-US" dirty="0"/>
              <a:t>Rich clipboard</a:t>
            </a:r>
          </a:p>
          <a:p>
            <a:r>
              <a:rPr lang="en-US" dirty="0"/>
              <a:t>Drag &amp; Drop</a:t>
            </a:r>
          </a:p>
          <a:p>
            <a:r>
              <a:rPr lang="en-US" dirty="0"/>
              <a:t>Default URI/Intent handling</a:t>
            </a:r>
          </a:p>
          <a:p>
            <a:r>
              <a:rPr lang="en-US" dirty="0"/>
              <a:t>Content sharing to foreign app</a:t>
            </a:r>
          </a:p>
          <a:p>
            <a:r>
              <a:rPr lang="en-US" dirty="0"/>
              <a:t>Native font access</a:t>
            </a:r>
          </a:p>
          <a:p>
            <a:r>
              <a:rPr lang="en-US" dirty="0"/>
              <a:t>Input Method Editors (IME)</a:t>
            </a:r>
          </a:p>
          <a:p>
            <a:r>
              <a:rPr lang="en-US" dirty="0"/>
              <a:t>Native gesture recognition</a:t>
            </a:r>
          </a:p>
          <a:p>
            <a:r>
              <a:rPr lang="en-US" dirty="0"/>
              <a:t>Connectivity management</a:t>
            </a:r>
          </a:p>
          <a:p>
            <a:pPr lvl="1"/>
            <a:r>
              <a:rPr lang="en-US" dirty="0" err="1"/>
              <a:t>WiFi</a:t>
            </a:r>
            <a:r>
              <a:rPr lang="en-US" dirty="0"/>
              <a:t>, Bluetooth, NFC, nearby devices</a:t>
            </a:r>
          </a:p>
          <a:p>
            <a:r>
              <a:rPr lang="en-US" dirty="0"/>
              <a:t>GPS/Location access</a:t>
            </a:r>
          </a:p>
          <a:p>
            <a:r>
              <a:rPr lang="en-US" dirty="0"/>
              <a:t>Multimedia capture</a:t>
            </a:r>
          </a:p>
          <a:p>
            <a:pPr lvl="1"/>
            <a:r>
              <a:rPr lang="en-US" dirty="0"/>
              <a:t>Device discovery &amp; configuration</a:t>
            </a:r>
          </a:p>
          <a:p>
            <a:pPr lvl="1"/>
            <a:r>
              <a:rPr lang="en-US" dirty="0"/>
              <a:t>Camera – snapshots, video, settings</a:t>
            </a:r>
          </a:p>
          <a:p>
            <a:pPr lvl="1"/>
            <a:r>
              <a:rPr lang="en-US" dirty="0"/>
              <a:t>Audio – input, MIDI, playback</a:t>
            </a:r>
          </a:p>
          <a:p>
            <a:r>
              <a:rPr lang="en-US" dirty="0"/>
              <a:t>Sensors</a:t>
            </a:r>
          </a:p>
          <a:p>
            <a:r>
              <a:rPr lang="en-US" dirty="0"/>
              <a:t>Native alarms, timers</a:t>
            </a:r>
          </a:p>
          <a:p>
            <a:r>
              <a:rPr lang="en-US" dirty="0"/>
              <a:t>Keychain (secret storage)</a:t>
            </a:r>
          </a:p>
          <a:p>
            <a:r>
              <a:rPr lang="en-US" dirty="0"/>
              <a:t>Power management/status</a:t>
            </a:r>
          </a:p>
          <a:p>
            <a:r>
              <a:rPr lang="en-US" dirty="0"/>
              <a:t>App lifecycle state transitions</a:t>
            </a:r>
          </a:p>
        </p:txBody>
      </p:sp>
      <p:sp>
        <p:nvSpPr>
          <p:cNvPr id="17" name="Date Placeholder 16">
            <a:extLst>
              <a:ext uri="{FF2B5EF4-FFF2-40B4-BE49-F238E27FC236}">
                <a16:creationId xmlns:a16="http://schemas.microsoft.com/office/drawing/2014/main" id="{345EB5D2-92ED-9ED2-C558-27A934588926}"/>
              </a:ext>
            </a:extLst>
          </p:cNvPr>
          <p:cNvSpPr>
            <a:spLocks noGrp="1"/>
          </p:cNvSpPr>
          <p:nvPr>
            <p:ph type="dt" sz="half" idx="10"/>
          </p:nvPr>
        </p:nvSpPr>
        <p:spPr>
          <a:xfrm>
            <a:off x="808890" y="6470650"/>
            <a:ext cx="2514014" cy="365125"/>
          </a:xfrm>
        </p:spPr>
        <p:txBody>
          <a:bodyPr/>
          <a:lstStyle/>
          <a:p>
            <a:r>
              <a:rPr lang="en-US"/>
              <a:t>Robius: App Dev in Rust</a:t>
            </a:r>
            <a:endParaRPr lang="en-US" dirty="0"/>
          </a:p>
        </p:txBody>
      </p:sp>
      <p:pic>
        <p:nvPicPr>
          <p:cNvPr id="18" name="Picture 17" descr="A logo of a company&#10;&#10;Description automatically generated with medium confidence">
            <a:extLst>
              <a:ext uri="{FF2B5EF4-FFF2-40B4-BE49-F238E27FC236}">
                <a16:creationId xmlns:a16="http://schemas.microsoft.com/office/drawing/2014/main" id="{5C6DF9DE-A968-9532-5AA4-A5B08C9FD60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527769"/>
            <a:ext cx="261619" cy="261619"/>
          </a:xfrm>
          <a:prstGeom prst="rect">
            <a:avLst/>
          </a:prstGeom>
        </p:spPr>
      </p:pic>
    </p:spTree>
    <p:extLst>
      <p:ext uri="{BB962C8B-B14F-4D97-AF65-F5344CB8AC3E}">
        <p14:creationId xmlns:p14="http://schemas.microsoft.com/office/powerpoint/2010/main" val="13103002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75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0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10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10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10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1000"/>
                                        <p:tgtEl>
                                          <p:spTgt spid="1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10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P spid="15" grpId="0" animBg="1"/>
      <p:bldP spid="14" grpId="0" animBg="1"/>
      <p:bldP spid="13" grpId="0" animBg="1"/>
      <p:bldP spid="12" grpId="0" animBg="1"/>
      <p:bldP spid="11" grpId="0" animBg="1"/>
      <p:bldP spid="10" grpId="0" animBg="1"/>
      <p:bldP spid="9"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A50258-F5E9-D917-2A07-6123EA184204}"/>
              </a:ext>
            </a:extLst>
          </p:cNvPr>
          <p:cNvSpPr>
            <a:spLocks noGrp="1"/>
          </p:cNvSpPr>
          <p:nvPr>
            <p:ph type="sldNum" sz="quarter" idx="12"/>
          </p:nvPr>
        </p:nvSpPr>
        <p:spPr/>
        <p:txBody>
          <a:bodyPr/>
          <a:lstStyle/>
          <a:p>
            <a:fld id="{7D62C56D-5E74-2945-931D-C07ECBF0F859}" type="slidenum">
              <a:rPr lang="en-US" smtClean="0"/>
              <a:pPr/>
              <a:t>28</a:t>
            </a:fld>
            <a:endParaRPr lang="en-US" dirty="0"/>
          </a:p>
        </p:txBody>
      </p:sp>
      <p:sp>
        <p:nvSpPr>
          <p:cNvPr id="7" name="Content Placeholder 6">
            <a:extLst>
              <a:ext uri="{FF2B5EF4-FFF2-40B4-BE49-F238E27FC236}">
                <a16:creationId xmlns:a16="http://schemas.microsoft.com/office/drawing/2014/main" id="{449298EA-9FDA-677A-F0BA-05D969FA251A}"/>
              </a:ext>
            </a:extLst>
          </p:cNvPr>
          <p:cNvSpPr>
            <a:spLocks noGrp="1"/>
          </p:cNvSpPr>
          <p:nvPr>
            <p:ph idx="1"/>
          </p:nvPr>
        </p:nvSpPr>
        <p:spPr>
          <a:xfrm>
            <a:off x="518160" y="2051222"/>
            <a:ext cx="11013440" cy="3792987"/>
          </a:xfrm>
        </p:spPr>
        <p:txBody>
          <a:bodyPr/>
          <a:lstStyle/>
          <a:p>
            <a:pPr marL="0" indent="0" algn="ctr">
              <a:buNone/>
            </a:pPr>
            <a:r>
              <a:rPr lang="en-US" dirty="0"/>
              <a:t>Simple philosophy:</a:t>
            </a:r>
          </a:p>
          <a:p>
            <a:pPr marL="0" indent="0" algn="ctr">
              <a:buNone/>
            </a:pPr>
            <a:endParaRPr lang="en-US" dirty="0"/>
          </a:p>
          <a:p>
            <a:pPr marL="2746375" indent="-476250">
              <a:buFont typeface="+mj-lt"/>
              <a:buAutoNum type="arabicPeriod"/>
            </a:pPr>
            <a:r>
              <a:rPr lang="en-US" dirty="0"/>
              <a:t>Native-first, or as close to it as possible</a:t>
            </a:r>
          </a:p>
          <a:p>
            <a:pPr marL="2746375" indent="-476250">
              <a:buFont typeface="+mj-lt"/>
              <a:buAutoNum type="arabicPeriod"/>
            </a:pPr>
            <a:r>
              <a:rPr lang="en-US" dirty="0"/>
              <a:t>Little to no (avoidable) dependencies</a:t>
            </a:r>
          </a:p>
        </p:txBody>
      </p:sp>
    </p:spTree>
    <p:extLst>
      <p:ext uri="{BB962C8B-B14F-4D97-AF65-F5344CB8AC3E}">
        <p14:creationId xmlns:p14="http://schemas.microsoft.com/office/powerpoint/2010/main" val="1949120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86A5-664E-3B33-DC20-CBB548A3F146}"/>
              </a:ext>
            </a:extLst>
          </p:cNvPr>
          <p:cNvSpPr>
            <a:spLocks noGrp="1"/>
          </p:cNvSpPr>
          <p:nvPr>
            <p:ph type="title"/>
          </p:nvPr>
        </p:nvSpPr>
        <p:spPr/>
        <p:txBody>
          <a:bodyPr/>
          <a:lstStyle/>
          <a:p>
            <a:r>
              <a:rPr lang="en-US"/>
              <a:t>Platforms of interest</a:t>
            </a:r>
          </a:p>
        </p:txBody>
      </p:sp>
      <p:sp>
        <p:nvSpPr>
          <p:cNvPr id="3" name="Content Placeholder 2">
            <a:extLst>
              <a:ext uri="{FF2B5EF4-FFF2-40B4-BE49-F238E27FC236}">
                <a16:creationId xmlns:a16="http://schemas.microsoft.com/office/drawing/2014/main" id="{ABAD8D4B-4999-53F7-A006-D8B67C7D0B14}"/>
              </a:ext>
            </a:extLst>
          </p:cNvPr>
          <p:cNvSpPr>
            <a:spLocks noGrp="1"/>
          </p:cNvSpPr>
          <p:nvPr>
            <p:ph idx="1"/>
          </p:nvPr>
        </p:nvSpPr>
        <p:spPr>
          <a:xfrm>
            <a:off x="518160" y="1301483"/>
            <a:ext cx="11013440" cy="5311059"/>
          </a:xfrm>
        </p:spPr>
        <p:txBody>
          <a:bodyPr>
            <a:normAutofit/>
          </a:bodyPr>
          <a:lstStyle/>
          <a:p>
            <a:r>
              <a:rPr lang="en-US" dirty="0">
                <a:solidFill>
                  <a:srgbClr val="2BA116"/>
                </a:solidFill>
              </a:rPr>
              <a:t>Desktop</a:t>
            </a:r>
          </a:p>
          <a:p>
            <a:pPr lvl="1"/>
            <a:r>
              <a:rPr lang="en-US" dirty="0">
                <a:solidFill>
                  <a:srgbClr val="2BA116"/>
                </a:solidFill>
              </a:rPr>
              <a:t>macOS</a:t>
            </a:r>
          </a:p>
          <a:p>
            <a:pPr lvl="1"/>
            <a:r>
              <a:rPr lang="en-US" dirty="0">
                <a:solidFill>
                  <a:srgbClr val="2BA116"/>
                </a:solidFill>
              </a:rPr>
              <a:t>Linux (primarily Debian-based)</a:t>
            </a:r>
          </a:p>
          <a:p>
            <a:pPr lvl="1"/>
            <a:r>
              <a:rPr lang="en-US" dirty="0">
                <a:solidFill>
                  <a:srgbClr val="2BA116"/>
                </a:solidFill>
              </a:rPr>
              <a:t>Windows</a:t>
            </a:r>
          </a:p>
          <a:p>
            <a:r>
              <a:rPr lang="en-US" dirty="0">
                <a:solidFill>
                  <a:srgbClr val="2BA116"/>
                </a:solidFill>
              </a:rPr>
              <a:t>Mobile</a:t>
            </a:r>
          </a:p>
          <a:p>
            <a:pPr lvl="1"/>
            <a:r>
              <a:rPr lang="en-US" dirty="0">
                <a:solidFill>
                  <a:srgbClr val="2BA116"/>
                </a:solidFill>
              </a:rPr>
              <a:t>Android</a:t>
            </a:r>
          </a:p>
          <a:p>
            <a:pPr lvl="1"/>
            <a:r>
              <a:rPr lang="en-US" dirty="0">
                <a:solidFill>
                  <a:srgbClr val="2BA116"/>
                </a:solidFill>
              </a:rPr>
              <a:t>iOS</a:t>
            </a:r>
          </a:p>
          <a:p>
            <a:pPr lvl="1"/>
            <a:r>
              <a:rPr lang="en-US" dirty="0">
                <a:solidFill>
                  <a:schemeClr val="bg1">
                    <a:lumMod val="65000"/>
                  </a:schemeClr>
                </a:solidFill>
              </a:rPr>
              <a:t>[Future] </a:t>
            </a:r>
            <a:r>
              <a:rPr lang="en-US" dirty="0" err="1">
                <a:solidFill>
                  <a:schemeClr val="bg1">
                    <a:lumMod val="65000"/>
                  </a:schemeClr>
                </a:solidFill>
              </a:rPr>
              <a:t>OpenHarmony</a:t>
            </a:r>
            <a:r>
              <a:rPr lang="en-US" dirty="0">
                <a:solidFill>
                  <a:schemeClr val="bg1">
                    <a:lumMod val="65000"/>
                  </a:schemeClr>
                </a:solidFill>
              </a:rPr>
              <a:t> OS </a:t>
            </a:r>
          </a:p>
          <a:p>
            <a:r>
              <a:rPr lang="en-US" dirty="0">
                <a:solidFill>
                  <a:srgbClr val="ED7E31"/>
                </a:solidFill>
              </a:rPr>
              <a:t>Web, </a:t>
            </a:r>
            <a:r>
              <a:rPr lang="en-US" dirty="0" err="1">
                <a:solidFill>
                  <a:srgbClr val="ED7E31"/>
                </a:solidFill>
              </a:rPr>
              <a:t>wasm</a:t>
            </a:r>
            <a:endParaRPr lang="en-US" dirty="0">
              <a:solidFill>
                <a:srgbClr val="ED7E31"/>
              </a:solidFill>
            </a:endParaRPr>
          </a:p>
          <a:p>
            <a:pPr>
              <a:spcBef>
                <a:spcPts val="2200"/>
              </a:spcBef>
            </a:pPr>
            <a:r>
              <a:rPr lang="en-US" sz="2200" dirty="0">
                <a:solidFill>
                  <a:srgbClr val="C00000"/>
                </a:solidFill>
              </a:rPr>
              <a:t>Others?</a:t>
            </a:r>
          </a:p>
          <a:p>
            <a:pPr lvl="1"/>
            <a:r>
              <a:rPr lang="en-US" sz="1800" dirty="0">
                <a:solidFill>
                  <a:srgbClr val="C00000"/>
                </a:solidFill>
              </a:rPr>
              <a:t>Select microcontrollers/peripherals</a:t>
            </a:r>
          </a:p>
          <a:p>
            <a:pPr lvl="1"/>
            <a:r>
              <a:rPr lang="en-US" sz="1800" dirty="0" err="1">
                <a:solidFill>
                  <a:srgbClr val="C00000"/>
                </a:solidFill>
              </a:rPr>
              <a:t>tvOS</a:t>
            </a:r>
            <a:r>
              <a:rPr lang="en-US" sz="1800" dirty="0">
                <a:solidFill>
                  <a:srgbClr val="C00000"/>
                </a:solidFill>
              </a:rPr>
              <a:t>, </a:t>
            </a:r>
            <a:r>
              <a:rPr lang="en-US" sz="1800" dirty="0" err="1">
                <a:solidFill>
                  <a:srgbClr val="C00000"/>
                </a:solidFill>
              </a:rPr>
              <a:t>watchOS</a:t>
            </a:r>
            <a:endParaRPr lang="en-US" sz="1800" dirty="0">
              <a:solidFill>
                <a:srgbClr val="C00000"/>
              </a:solidFill>
            </a:endParaRPr>
          </a:p>
        </p:txBody>
      </p:sp>
      <p:sp>
        <p:nvSpPr>
          <p:cNvPr id="5" name="Slide Number Placeholder 4">
            <a:extLst>
              <a:ext uri="{FF2B5EF4-FFF2-40B4-BE49-F238E27FC236}">
                <a16:creationId xmlns:a16="http://schemas.microsoft.com/office/drawing/2014/main" id="{C192E414-4A31-6289-2B16-CC2B68E3E327}"/>
              </a:ext>
            </a:extLst>
          </p:cNvPr>
          <p:cNvSpPr>
            <a:spLocks noGrp="1"/>
          </p:cNvSpPr>
          <p:nvPr>
            <p:ph type="sldNum" sz="quarter" idx="12"/>
          </p:nvPr>
        </p:nvSpPr>
        <p:spPr/>
        <p:txBody>
          <a:bodyPr/>
          <a:lstStyle/>
          <a:p>
            <a:fld id="{7D62C56D-5E74-2945-931D-C07ECBF0F859}" type="slidenum">
              <a:rPr lang="en-US" smtClean="0"/>
              <a:pPr/>
              <a:t>29</a:t>
            </a:fld>
            <a:endParaRPr lang="en-US"/>
          </a:p>
        </p:txBody>
      </p:sp>
      <p:pic>
        <p:nvPicPr>
          <p:cNvPr id="6" name="Picture 5">
            <a:extLst>
              <a:ext uri="{FF2B5EF4-FFF2-40B4-BE49-F238E27FC236}">
                <a16:creationId xmlns:a16="http://schemas.microsoft.com/office/drawing/2014/main" id="{E9FED19D-BCBF-E1B3-5C2C-F949BCD47C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34549" y="2602378"/>
            <a:ext cx="1139686" cy="1139686"/>
          </a:xfrm>
          <a:prstGeom prst="rect">
            <a:avLst/>
          </a:prstGeom>
        </p:spPr>
      </p:pic>
      <p:pic>
        <p:nvPicPr>
          <p:cNvPr id="8" name="Picture 7">
            <a:extLst>
              <a:ext uri="{FF2B5EF4-FFF2-40B4-BE49-F238E27FC236}">
                <a16:creationId xmlns:a16="http://schemas.microsoft.com/office/drawing/2014/main" id="{E002571D-EE50-DBB9-7C89-F57AF7FB59C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22213" y="759253"/>
            <a:ext cx="1149778" cy="1412348"/>
          </a:xfrm>
          <a:prstGeom prst="rect">
            <a:avLst/>
          </a:prstGeom>
        </p:spPr>
      </p:pic>
      <p:pic>
        <p:nvPicPr>
          <p:cNvPr id="10" name="Picture 9">
            <a:extLst>
              <a:ext uri="{FF2B5EF4-FFF2-40B4-BE49-F238E27FC236}">
                <a16:creationId xmlns:a16="http://schemas.microsoft.com/office/drawing/2014/main" id="{0F1E2CA6-A2BC-E4C1-24BF-ECDD33FEB662}"/>
              </a:ext>
            </a:extLst>
          </p:cNvPr>
          <p:cNvPicPr>
            <a:picLocks noChangeAspect="1"/>
          </p:cNvPicPr>
          <p:nvPr/>
        </p:nvPicPr>
        <p:blipFill>
          <a:blip r:embed="rId5"/>
          <a:stretch>
            <a:fillRect/>
          </a:stretch>
        </p:blipFill>
        <p:spPr>
          <a:xfrm>
            <a:off x="8311686" y="3600467"/>
            <a:ext cx="1526672" cy="1526672"/>
          </a:xfrm>
          <a:prstGeom prst="rect">
            <a:avLst/>
          </a:prstGeom>
        </p:spPr>
      </p:pic>
      <p:pic>
        <p:nvPicPr>
          <p:cNvPr id="11" name="Picture 10">
            <a:extLst>
              <a:ext uri="{FF2B5EF4-FFF2-40B4-BE49-F238E27FC236}">
                <a16:creationId xmlns:a16="http://schemas.microsoft.com/office/drawing/2014/main" id="{67F09208-FF68-9793-D3E8-A59D34D70A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165561" y="4314241"/>
            <a:ext cx="1523987" cy="1805925"/>
          </a:xfrm>
          <a:prstGeom prst="rect">
            <a:avLst/>
          </a:prstGeom>
        </p:spPr>
      </p:pic>
      <p:pic>
        <p:nvPicPr>
          <p:cNvPr id="12" name="Picture 11">
            <a:extLst>
              <a:ext uri="{FF2B5EF4-FFF2-40B4-BE49-F238E27FC236}">
                <a16:creationId xmlns:a16="http://schemas.microsoft.com/office/drawing/2014/main" id="{0C307D37-D385-856F-9710-DCA901F23E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57016" y="3639694"/>
            <a:ext cx="1356818" cy="1356818"/>
          </a:xfrm>
          <a:prstGeom prst="rect">
            <a:avLst/>
          </a:prstGeom>
        </p:spPr>
      </p:pic>
      <p:pic>
        <p:nvPicPr>
          <p:cNvPr id="13" name="Picture 12">
            <a:extLst>
              <a:ext uri="{FF2B5EF4-FFF2-40B4-BE49-F238E27FC236}">
                <a16:creationId xmlns:a16="http://schemas.microsoft.com/office/drawing/2014/main" id="{B018C020-282B-9E91-FF37-DB33A7A18EF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490369" y="2546610"/>
            <a:ext cx="3554786" cy="740582"/>
          </a:xfrm>
          <a:prstGeom prst="rect">
            <a:avLst/>
          </a:prstGeom>
        </p:spPr>
      </p:pic>
      <p:pic>
        <p:nvPicPr>
          <p:cNvPr id="14" name="Picture 13">
            <a:extLst>
              <a:ext uri="{FF2B5EF4-FFF2-40B4-BE49-F238E27FC236}">
                <a16:creationId xmlns:a16="http://schemas.microsoft.com/office/drawing/2014/main" id="{9BE096AA-30F7-56D8-ED4A-6B22120CB7B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51729" y="681550"/>
            <a:ext cx="2476525" cy="1364566"/>
          </a:xfrm>
          <a:prstGeom prst="rect">
            <a:avLst/>
          </a:prstGeom>
        </p:spPr>
      </p:pic>
      <p:pic>
        <p:nvPicPr>
          <p:cNvPr id="17" name="Picture 16">
            <a:extLst>
              <a:ext uri="{FF2B5EF4-FFF2-40B4-BE49-F238E27FC236}">
                <a16:creationId xmlns:a16="http://schemas.microsoft.com/office/drawing/2014/main" id="{DD77D46B-4485-CDD7-9087-DADFE0C96F31}"/>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6250" b="90712" l="9961" r="89941">
                        <a14:foregroundMark x1="32813" y1="7899" x2="60693" y2="6250"/>
                        <a14:foregroundMark x1="60693" y1="6250" x2="64990" y2="7031"/>
                        <a14:foregroundMark x1="38232" y1="90712" x2="62939" y2="89497"/>
                        <a14:foregroundMark x1="62939" y1="89497" x2="63135" y2="89497"/>
                        <a14:backgroundMark x1="38037" y1="93490" x2="34326" y2="94271"/>
                      </a14:backgroundRemoval>
                    </a14:imgEffect>
                  </a14:imgLayer>
                </a14:imgProps>
              </a:ext>
              <a:ext uri="{28A0092B-C50C-407E-A947-70E740481C1C}">
                <a14:useLocalDpi xmlns:a14="http://schemas.microsoft.com/office/drawing/2010/main"/>
              </a:ext>
            </a:extLst>
          </a:blip>
          <a:stretch>
            <a:fillRect/>
          </a:stretch>
        </p:blipFill>
        <p:spPr>
          <a:xfrm>
            <a:off x="6176516" y="5264485"/>
            <a:ext cx="2251386" cy="1266405"/>
          </a:xfrm>
          <a:prstGeom prst="rect">
            <a:avLst/>
          </a:prstGeom>
        </p:spPr>
      </p:pic>
      <p:pic>
        <p:nvPicPr>
          <p:cNvPr id="20" name="Picture 19">
            <a:extLst>
              <a:ext uri="{FF2B5EF4-FFF2-40B4-BE49-F238E27FC236}">
                <a16:creationId xmlns:a16="http://schemas.microsoft.com/office/drawing/2014/main" id="{5A1AB4D5-CC0E-FDC2-24E8-85B5D1E6CCC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891941" y="517338"/>
            <a:ext cx="1019397" cy="1019397"/>
          </a:xfrm>
          <a:prstGeom prst="rect">
            <a:avLst/>
          </a:prstGeom>
        </p:spPr>
      </p:pic>
      <p:pic>
        <p:nvPicPr>
          <p:cNvPr id="2050" name="Picture 2" descr="LilyGO T-PicoC3 ESP32-C3 RP2040 Double Microcontroller - with 1.14 Inch TFT Display">
            <a:extLst>
              <a:ext uri="{FF2B5EF4-FFF2-40B4-BE49-F238E27FC236}">
                <a16:creationId xmlns:a16="http://schemas.microsoft.com/office/drawing/2014/main" id="{2D2B59A2-FEB2-8A6A-BD30-705C83A5DCBB}"/>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10000" b="90000" l="8667" r="90000">
                        <a14:foregroundMark x1="8667" y1="39833" x2="10500" y2="39500"/>
                      </a14:backgroundRemoval>
                    </a14:imgEffect>
                  </a14:imgLayer>
                </a14:imgProps>
              </a:ext>
              <a:ext uri="{28A0092B-C50C-407E-A947-70E740481C1C}">
                <a14:useLocalDpi xmlns:a14="http://schemas.microsoft.com/office/drawing/2010/main"/>
              </a:ext>
            </a:extLst>
          </a:blip>
          <a:srcRect/>
          <a:stretch>
            <a:fillRect/>
          </a:stretch>
        </p:blipFill>
        <p:spPr bwMode="auto">
          <a:xfrm>
            <a:off x="8293742" y="5346851"/>
            <a:ext cx="1641750" cy="164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D9BEEE3-03F4-B640-761D-3AB890BBDBDB}"/>
              </a:ext>
            </a:extLst>
          </p:cNvPr>
          <p:cNvSpPr>
            <a:spLocks noGrp="1"/>
          </p:cNvSpPr>
          <p:nvPr>
            <p:ph type="dt" sz="half" idx="10"/>
          </p:nvPr>
        </p:nvSpPr>
        <p:spPr>
          <a:xfrm>
            <a:off x="808890" y="6479442"/>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C9BD6709-0528-3FC9-045E-349043F8BFB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62858" y="6536561"/>
            <a:ext cx="261619" cy="261619"/>
          </a:xfrm>
          <a:prstGeom prst="rect">
            <a:avLst/>
          </a:prstGeom>
        </p:spPr>
      </p:pic>
    </p:spTree>
    <p:extLst>
      <p:ext uri="{BB962C8B-B14F-4D97-AF65-F5344CB8AC3E}">
        <p14:creationId xmlns:p14="http://schemas.microsoft.com/office/powerpoint/2010/main" val="4240010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34B9-CBDF-3CC5-DE1A-6C651A40866E}"/>
              </a:ext>
            </a:extLst>
          </p:cNvPr>
          <p:cNvSpPr>
            <a:spLocks noGrp="1"/>
          </p:cNvSpPr>
          <p:nvPr>
            <p:ph type="title"/>
          </p:nvPr>
        </p:nvSpPr>
        <p:spPr/>
        <p:txBody>
          <a:bodyPr/>
          <a:lstStyle/>
          <a:p>
            <a:r>
              <a:rPr lang="en-US" dirty="0"/>
              <a:t>Background:  Project </a:t>
            </a:r>
            <a:r>
              <a:rPr lang="en-US" dirty="0" err="1"/>
              <a:t>Robius</a:t>
            </a:r>
            <a:endParaRPr lang="en-US" dirty="0"/>
          </a:p>
        </p:txBody>
      </p:sp>
      <p:sp>
        <p:nvSpPr>
          <p:cNvPr id="3" name="Content Placeholder 2">
            <a:extLst>
              <a:ext uri="{FF2B5EF4-FFF2-40B4-BE49-F238E27FC236}">
                <a16:creationId xmlns:a16="http://schemas.microsoft.com/office/drawing/2014/main" id="{ED7C449F-2884-6DE5-5A1C-4AD73B0B79E6}"/>
              </a:ext>
            </a:extLst>
          </p:cNvPr>
          <p:cNvSpPr>
            <a:spLocks noGrp="1"/>
          </p:cNvSpPr>
          <p:nvPr>
            <p:ph idx="1"/>
          </p:nvPr>
        </p:nvSpPr>
        <p:spPr>
          <a:xfrm>
            <a:off x="518160" y="1477328"/>
            <a:ext cx="11013440" cy="1835888"/>
          </a:xfrm>
        </p:spPr>
        <p:txBody>
          <a:bodyPr>
            <a:normAutofit/>
          </a:bodyPr>
          <a:lstStyle/>
          <a:p>
            <a:r>
              <a:rPr lang="en-US" dirty="0"/>
              <a:t>Fully open-source, decentralized, and community-driven</a:t>
            </a:r>
          </a:p>
          <a:p>
            <a:pPr lvl="1"/>
            <a:r>
              <a:rPr lang="en-US" dirty="0"/>
              <a:t>Independent collaborators across US, Europe, </a:t>
            </a:r>
            <a:r>
              <a:rPr lang="en-US" dirty="0" err="1"/>
              <a:t>Aus</a:t>
            </a:r>
            <a:r>
              <a:rPr lang="en-US" dirty="0"/>
              <a:t>/NZ, S. America, China</a:t>
            </a:r>
          </a:p>
          <a:p>
            <a:r>
              <a:rPr lang="en-US" dirty="0"/>
              <a:t>All components written entirely in Rust</a:t>
            </a:r>
          </a:p>
          <a:p>
            <a:pPr marL="0" indent="0">
              <a:buNone/>
            </a:pPr>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048BCD19-49D6-4674-167F-12C9B166F48C}"/>
              </a:ext>
            </a:extLst>
          </p:cNvPr>
          <p:cNvSpPr>
            <a:spLocks noGrp="1"/>
          </p:cNvSpPr>
          <p:nvPr>
            <p:ph type="sldNum" sz="quarter" idx="12"/>
          </p:nvPr>
        </p:nvSpPr>
        <p:spPr/>
        <p:txBody>
          <a:bodyPr/>
          <a:lstStyle/>
          <a:p>
            <a:fld id="{7D62C56D-5E74-2945-931D-C07ECBF0F859}" type="slidenum">
              <a:rPr lang="en-US" smtClean="0"/>
              <a:pPr/>
              <a:t>3</a:t>
            </a:fld>
            <a:endParaRPr lang="en-US" dirty="0"/>
          </a:p>
        </p:txBody>
      </p:sp>
      <p:sp>
        <p:nvSpPr>
          <p:cNvPr id="6" name="Content Placeholder 2">
            <a:extLst>
              <a:ext uri="{FF2B5EF4-FFF2-40B4-BE49-F238E27FC236}">
                <a16:creationId xmlns:a16="http://schemas.microsoft.com/office/drawing/2014/main" id="{8F031F6A-F785-B27E-0151-6707013140A9}"/>
              </a:ext>
            </a:extLst>
          </p:cNvPr>
          <p:cNvSpPr txBox="1">
            <a:spLocks/>
          </p:cNvSpPr>
          <p:nvPr/>
        </p:nvSpPr>
        <p:spPr>
          <a:xfrm>
            <a:off x="518160" y="3633849"/>
            <a:ext cx="11013440" cy="2897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But why </a:t>
            </a:r>
            <a:r>
              <a:rPr lang="en-US" i="1" dirty="0" err="1"/>
              <a:t>Robius</a:t>
            </a:r>
            <a:r>
              <a:rPr lang="en-US" i="1" dirty="0"/>
              <a:t>?</a:t>
            </a:r>
            <a:r>
              <a:rPr lang="en-US" dirty="0"/>
              <a:t> … there are tons of great Rust UI toolkits out there</a:t>
            </a:r>
          </a:p>
          <a:p>
            <a:pPr lvl="1"/>
            <a:r>
              <a:rPr lang="en-US" dirty="0" err="1"/>
              <a:t>egui</a:t>
            </a:r>
            <a:r>
              <a:rPr lang="en-US" dirty="0"/>
              <a:t>, Iced, Slint, Tauri, </a:t>
            </a:r>
            <a:r>
              <a:rPr lang="en-US" dirty="0" err="1"/>
              <a:t>Leptos</a:t>
            </a:r>
            <a:r>
              <a:rPr lang="en-US" dirty="0"/>
              <a:t>, </a:t>
            </a:r>
            <a:r>
              <a:rPr lang="en-US" dirty="0" err="1"/>
              <a:t>Dioxus</a:t>
            </a:r>
            <a:r>
              <a:rPr lang="en-US" dirty="0"/>
              <a:t>, Makepad, </a:t>
            </a:r>
            <a:r>
              <a:rPr lang="en-US" dirty="0" err="1"/>
              <a:t>Xilem</a:t>
            </a:r>
            <a:r>
              <a:rPr lang="en-US" dirty="0"/>
              <a:t>, Freya, </a:t>
            </a:r>
            <a:r>
              <a:rPr lang="en-US" dirty="0" err="1"/>
              <a:t>Ribir</a:t>
            </a:r>
            <a:r>
              <a:rPr lang="en-US" dirty="0"/>
              <a:t>, …</a:t>
            </a:r>
          </a:p>
          <a:p>
            <a:pPr marL="0" indent="0">
              <a:buNone/>
            </a:pPr>
            <a:r>
              <a:rPr lang="en-US" dirty="0"/>
              <a:t>   → There’s </a:t>
            </a:r>
            <a:r>
              <a:rPr lang="en-US" b="1" dirty="0"/>
              <a:t>way more to app dev </a:t>
            </a:r>
            <a:r>
              <a:rPr lang="en-US" dirty="0"/>
              <a:t>than just drawing a GUI!</a:t>
            </a:r>
            <a:br>
              <a:rPr lang="en-US" dirty="0"/>
            </a:br>
            <a:endParaRPr lang="en-US" dirty="0"/>
          </a:p>
          <a:p>
            <a:r>
              <a:rPr lang="en-US" dirty="0"/>
              <a:t>Many existing Rust apps are “less Rust, more other code”</a:t>
            </a:r>
          </a:p>
          <a:p>
            <a:pPr lvl="1"/>
            <a:r>
              <a:rPr lang="en-US" dirty="0"/>
              <a:t>Big platform-specific wrappers around a small Rust core</a:t>
            </a:r>
          </a:p>
          <a:p>
            <a:pPr lvl="1"/>
            <a:endParaRPr lang="en-US" dirty="0"/>
          </a:p>
        </p:txBody>
      </p:sp>
      <p:sp>
        <p:nvSpPr>
          <p:cNvPr id="7" name="Date Placeholder 1">
            <a:extLst>
              <a:ext uri="{FF2B5EF4-FFF2-40B4-BE49-F238E27FC236}">
                <a16:creationId xmlns:a16="http://schemas.microsoft.com/office/drawing/2014/main" id="{0A952021-6DCB-9389-678A-7E8C07DBD47C}"/>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8" name="Picture 7" descr="A logo of a company&#10;&#10;Description automatically generated with medium confidence">
            <a:extLst>
              <a:ext uri="{FF2B5EF4-FFF2-40B4-BE49-F238E27FC236}">
                <a16:creationId xmlns:a16="http://schemas.microsoft.com/office/drawing/2014/main" id="{9C6F69A3-F18E-CE89-189F-550BD095FD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6101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3" name="Slide Number Placeholder 2">
            <a:extLst>
              <a:ext uri="{FF2B5EF4-FFF2-40B4-BE49-F238E27FC236}">
                <a16:creationId xmlns:a16="http://schemas.microsoft.com/office/drawing/2014/main" id="{EC5185C2-D4B4-492A-063F-D1FFBB65E399}"/>
              </a:ext>
            </a:extLst>
          </p:cNvPr>
          <p:cNvSpPr>
            <a:spLocks noGrp="1"/>
          </p:cNvSpPr>
          <p:nvPr>
            <p:ph type="sldNum" sz="quarter" idx="12"/>
          </p:nvPr>
        </p:nvSpPr>
        <p:spPr/>
        <p:txBody>
          <a:bodyPr/>
          <a:lstStyle/>
          <a:p>
            <a:fld id="{7D62C56D-5E74-2945-931D-C07ECBF0F859}" type="slidenum">
              <a:rPr lang="en-US" smtClean="0"/>
              <a:pPr/>
              <a:t>30</a:t>
            </a:fld>
            <a:endParaRPr lang="en-US" dirty="0"/>
          </a:p>
        </p:txBody>
      </p:sp>
      <p:sp>
        <p:nvSpPr>
          <p:cNvPr id="5" name="Title 1">
            <a:extLst>
              <a:ext uri="{FF2B5EF4-FFF2-40B4-BE49-F238E27FC236}">
                <a16:creationId xmlns:a16="http://schemas.microsoft.com/office/drawing/2014/main" id="{3F33F031-970A-88C9-5A1A-A6363B3839F0}"/>
              </a:ext>
            </a:extLst>
          </p:cNvPr>
          <p:cNvSpPr txBox="1">
            <a:spLocks/>
          </p:cNvSpPr>
          <p:nvPr/>
        </p:nvSpPr>
        <p:spPr>
          <a:xfrm>
            <a:off x="3975736" y="4434050"/>
            <a:ext cx="7840212" cy="1493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000" dirty="0"/>
              <a:t>Demo time!</a:t>
            </a:r>
          </a:p>
        </p:txBody>
      </p:sp>
    </p:spTree>
    <p:extLst>
      <p:ext uri="{BB962C8B-B14F-4D97-AF65-F5344CB8AC3E}">
        <p14:creationId xmlns:p14="http://schemas.microsoft.com/office/powerpoint/2010/main" val="856070696"/>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917A-862E-453D-FFE8-6D8D14F19879}"/>
              </a:ext>
            </a:extLst>
          </p:cNvPr>
          <p:cNvSpPr>
            <a:spLocks noGrp="1"/>
          </p:cNvSpPr>
          <p:nvPr>
            <p:ph type="title"/>
          </p:nvPr>
        </p:nvSpPr>
        <p:spPr/>
        <p:txBody>
          <a:bodyPr/>
          <a:lstStyle/>
          <a:p>
            <a:r>
              <a:rPr lang="en-US" dirty="0"/>
              <a:t>Demos across multiple platforms</a:t>
            </a:r>
          </a:p>
        </p:txBody>
      </p:sp>
      <p:sp>
        <p:nvSpPr>
          <p:cNvPr id="3" name="Content Placeholder 2">
            <a:extLst>
              <a:ext uri="{FF2B5EF4-FFF2-40B4-BE49-F238E27FC236}">
                <a16:creationId xmlns:a16="http://schemas.microsoft.com/office/drawing/2014/main" id="{E175B534-F89E-9055-125C-22E1D601903C}"/>
              </a:ext>
            </a:extLst>
          </p:cNvPr>
          <p:cNvSpPr>
            <a:spLocks noGrp="1"/>
          </p:cNvSpPr>
          <p:nvPr>
            <p:ph idx="1"/>
          </p:nvPr>
        </p:nvSpPr>
        <p:spPr>
          <a:xfrm>
            <a:off x="530517" y="1477328"/>
            <a:ext cx="5577840" cy="4818061"/>
          </a:xfrm>
        </p:spPr>
        <p:txBody>
          <a:bodyPr>
            <a:normAutofit/>
          </a:bodyPr>
          <a:lstStyle/>
          <a:p>
            <a:pPr marL="0" indent="0">
              <a:buNone/>
            </a:pPr>
            <a:r>
              <a:rPr lang="en-US" sz="3600" b="1" dirty="0"/>
              <a:t>Flagship apps</a:t>
            </a:r>
          </a:p>
          <a:p>
            <a:r>
              <a:rPr lang="en-US" dirty="0" err="1"/>
              <a:t>Robrix</a:t>
            </a:r>
            <a:r>
              <a:rPr lang="en-US" dirty="0"/>
              <a:t> – Matrix chat client</a:t>
            </a:r>
          </a:p>
          <a:p>
            <a:r>
              <a:rPr lang="en-US" dirty="0" err="1"/>
              <a:t>Moxin</a:t>
            </a:r>
            <a:r>
              <a:rPr lang="en-US" dirty="0"/>
              <a:t> – run LLMs locally</a:t>
            </a:r>
            <a:br>
              <a:rPr lang="en-US" dirty="0"/>
            </a:br>
            <a:r>
              <a:rPr lang="en-US" dirty="0"/>
              <a:t>              (</a:t>
            </a:r>
            <a:r>
              <a:rPr lang="en-US" dirty="0" err="1"/>
              <a:t>à</a:t>
            </a:r>
            <a:r>
              <a:rPr lang="en-US" dirty="0"/>
              <a:t> la LM studio)</a:t>
            </a:r>
          </a:p>
          <a:p>
            <a:pPr marL="0" indent="0">
              <a:buNone/>
            </a:pPr>
            <a:endParaRPr lang="en-US" dirty="0"/>
          </a:p>
          <a:p>
            <a:pPr marL="0" indent="0">
              <a:buNone/>
            </a:pPr>
            <a:r>
              <a:rPr lang="en-US" sz="3600" b="1" dirty="0"/>
              <a:t>Simple apps</a:t>
            </a:r>
            <a:endParaRPr lang="en-US" sz="3200" dirty="0"/>
          </a:p>
          <a:p>
            <a:r>
              <a:rPr lang="en-US" sz="2400" dirty="0" err="1">
                <a:latin typeface="Andale Mono" panose="020B0509000000000004" pitchFamily="49" charset="0"/>
              </a:rPr>
              <a:t>robius</a:t>
            </a:r>
            <a:r>
              <a:rPr lang="en-US" sz="2400" dirty="0">
                <a:latin typeface="Andale Mono" panose="020B0509000000000004" pitchFamily="49" charset="0"/>
              </a:rPr>
              <a:t>-demo-simple</a:t>
            </a:r>
          </a:p>
          <a:p>
            <a:pPr lvl="1"/>
            <a:r>
              <a:rPr lang="en-US" dirty="0"/>
              <a:t>Shows platform features: authentication, opening URIs</a:t>
            </a:r>
          </a:p>
          <a:p>
            <a:r>
              <a:rPr lang="en-US" dirty="0">
                <a:solidFill>
                  <a:schemeClr val="bg1">
                    <a:lumMod val="50000"/>
                  </a:schemeClr>
                </a:solidFill>
              </a:rPr>
              <a:t>Wonderous copycat app</a:t>
            </a:r>
          </a:p>
          <a:p>
            <a:pPr marL="0" indent="0">
              <a:buNone/>
            </a:pPr>
            <a:endParaRPr lang="en-US" dirty="0"/>
          </a:p>
        </p:txBody>
      </p:sp>
      <p:sp>
        <p:nvSpPr>
          <p:cNvPr id="5" name="Slide Number Placeholder 4">
            <a:extLst>
              <a:ext uri="{FF2B5EF4-FFF2-40B4-BE49-F238E27FC236}">
                <a16:creationId xmlns:a16="http://schemas.microsoft.com/office/drawing/2014/main" id="{A0B6C341-4B94-A925-14A5-A3FFC97C34B8}"/>
              </a:ext>
            </a:extLst>
          </p:cNvPr>
          <p:cNvSpPr>
            <a:spLocks noGrp="1"/>
          </p:cNvSpPr>
          <p:nvPr>
            <p:ph type="sldNum" sz="quarter" idx="12"/>
          </p:nvPr>
        </p:nvSpPr>
        <p:spPr/>
        <p:txBody>
          <a:bodyPr/>
          <a:lstStyle/>
          <a:p>
            <a:fld id="{7D62C56D-5E74-2945-931D-C07ECBF0F859}" type="slidenum">
              <a:rPr lang="en-US" smtClean="0"/>
              <a:pPr/>
              <a:t>31</a:t>
            </a:fld>
            <a:endParaRPr lang="en-US" dirty="0"/>
          </a:p>
        </p:txBody>
      </p:sp>
      <p:sp>
        <p:nvSpPr>
          <p:cNvPr id="6" name="Content Placeholder 2">
            <a:extLst>
              <a:ext uri="{FF2B5EF4-FFF2-40B4-BE49-F238E27FC236}">
                <a16:creationId xmlns:a16="http://schemas.microsoft.com/office/drawing/2014/main" id="{219F9B6D-DBBA-80BC-DEB6-07C615A5E4CD}"/>
              </a:ext>
            </a:extLst>
          </p:cNvPr>
          <p:cNvSpPr txBox="1">
            <a:spLocks/>
          </p:cNvSpPr>
          <p:nvPr/>
        </p:nvSpPr>
        <p:spPr>
          <a:xfrm>
            <a:off x="6096000" y="1477327"/>
            <a:ext cx="5577840" cy="48180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b="1" dirty="0"/>
              <a:t>Libraries &amp; Infrastructure</a:t>
            </a:r>
            <a:br>
              <a:rPr lang="en-US" sz="3600" b="1" dirty="0"/>
            </a:br>
            <a:r>
              <a:rPr lang="en-US" sz="3600" b="1" dirty="0"/>
              <a:t>  </a:t>
            </a:r>
            <a:r>
              <a:rPr lang="en-US" sz="3000" dirty="0">
                <a:solidFill>
                  <a:schemeClr val="bg1">
                    <a:lumMod val="50000"/>
                  </a:schemeClr>
                </a:solidFill>
              </a:rPr>
              <a:t>(Examples from Android)</a:t>
            </a:r>
            <a:endParaRPr lang="en-US" sz="3000" b="1" dirty="0">
              <a:solidFill>
                <a:schemeClr val="bg1">
                  <a:lumMod val="50000"/>
                </a:schemeClr>
              </a:solidFill>
            </a:endParaRPr>
          </a:p>
          <a:p>
            <a:r>
              <a:rPr lang="en-US" sz="2400" dirty="0">
                <a:latin typeface="Andale Mono" panose="020B0509000000000004" pitchFamily="49" charset="0"/>
              </a:rPr>
              <a:t>android-build</a:t>
            </a:r>
          </a:p>
          <a:p>
            <a:pPr lvl="1"/>
            <a:r>
              <a:rPr lang="en-US" dirty="0"/>
              <a:t>Build Java source for Android</a:t>
            </a:r>
            <a:br>
              <a:rPr lang="en-US" dirty="0"/>
            </a:br>
            <a:r>
              <a:rPr lang="en-US" dirty="0"/>
              <a:t>from a Cargo build script</a:t>
            </a:r>
          </a:p>
          <a:p>
            <a:pPr>
              <a:spcBef>
                <a:spcPts val="1600"/>
              </a:spcBef>
            </a:pPr>
            <a:r>
              <a:rPr lang="en-US" sz="2400" dirty="0" err="1">
                <a:latin typeface="Andale Mono" panose="020B0509000000000004" pitchFamily="49" charset="0"/>
              </a:rPr>
              <a:t>robius</a:t>
            </a:r>
            <a:r>
              <a:rPr lang="en-US" sz="2400" dirty="0">
                <a:latin typeface="Andale Mono" panose="020B0509000000000004" pitchFamily="49" charset="0"/>
              </a:rPr>
              <a:t>-android-env</a:t>
            </a:r>
            <a:endParaRPr lang="en-US" dirty="0">
              <a:latin typeface="Andale Mono" panose="020B0509000000000004" pitchFamily="49" charset="0"/>
            </a:endParaRPr>
          </a:p>
          <a:p>
            <a:pPr lvl="1"/>
            <a:r>
              <a:rPr lang="en-US" dirty="0"/>
              <a:t>Abstraction for hassle-free access to UI toolkit-owned Android state</a:t>
            </a:r>
          </a:p>
        </p:txBody>
      </p:sp>
      <p:sp>
        <p:nvSpPr>
          <p:cNvPr id="7" name="Date Placeholder 1">
            <a:extLst>
              <a:ext uri="{FF2B5EF4-FFF2-40B4-BE49-F238E27FC236}">
                <a16:creationId xmlns:a16="http://schemas.microsoft.com/office/drawing/2014/main" id="{DDF79D87-8835-C44D-9601-EB212E978489}"/>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8" name="Picture 7" descr="A logo of a company&#10;&#10;Description automatically generated with medium confidence">
            <a:extLst>
              <a:ext uri="{FF2B5EF4-FFF2-40B4-BE49-F238E27FC236}">
                <a16:creationId xmlns:a16="http://schemas.microsoft.com/office/drawing/2014/main" id="{343AD89A-4306-682D-4A7D-721E203F77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92895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77104-F2CD-6ACD-8FFE-B2E395392588}"/>
              </a:ext>
            </a:extLst>
          </p:cNvPr>
          <p:cNvSpPr>
            <a:spLocks noGrp="1"/>
          </p:cNvSpPr>
          <p:nvPr>
            <p:ph type="title"/>
          </p:nvPr>
        </p:nvSpPr>
        <p:spPr>
          <a:xfrm>
            <a:off x="831850" y="996506"/>
            <a:ext cx="10515600" cy="2852737"/>
          </a:xfrm>
        </p:spPr>
        <p:txBody>
          <a:bodyPr/>
          <a:lstStyle/>
          <a:p>
            <a:pPr algn="ctr"/>
            <a:r>
              <a:rPr lang="en-US" dirty="0"/>
              <a:t>&lt;demo&gt;</a:t>
            </a:r>
          </a:p>
        </p:txBody>
      </p:sp>
      <p:sp>
        <p:nvSpPr>
          <p:cNvPr id="7" name="Text Placeholder 6">
            <a:extLst>
              <a:ext uri="{FF2B5EF4-FFF2-40B4-BE49-F238E27FC236}">
                <a16:creationId xmlns:a16="http://schemas.microsoft.com/office/drawing/2014/main" id="{EF9AB4AB-883F-E011-F622-37114D97235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0D137AEB-15CB-AC05-A409-6E2448AE91EB}"/>
              </a:ext>
            </a:extLst>
          </p:cNvPr>
          <p:cNvSpPr>
            <a:spLocks noGrp="1"/>
          </p:cNvSpPr>
          <p:nvPr>
            <p:ph type="sldNum" sz="quarter" idx="12"/>
          </p:nvPr>
        </p:nvSpPr>
        <p:spPr/>
        <p:txBody>
          <a:bodyPr/>
          <a:lstStyle/>
          <a:p>
            <a:fld id="{7D62C56D-5E74-2945-931D-C07ECBF0F859}" type="slidenum">
              <a:rPr lang="en-US" smtClean="0"/>
              <a:pPr/>
              <a:t>32</a:t>
            </a:fld>
            <a:endParaRPr lang="en-US" dirty="0"/>
          </a:p>
        </p:txBody>
      </p:sp>
    </p:spTree>
    <p:extLst>
      <p:ext uri="{BB962C8B-B14F-4D97-AF65-F5344CB8AC3E}">
        <p14:creationId xmlns:p14="http://schemas.microsoft.com/office/powerpoint/2010/main" val="1063054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p:txBody>
          <a:bodyPr>
            <a:normAutofit/>
          </a:bodyPr>
          <a:lstStyle/>
          <a:p>
            <a:r>
              <a:rPr lang="en-US" dirty="0"/>
              <a:t>Demo overview for future offline viewers</a:t>
            </a:r>
          </a:p>
        </p:txBody>
      </p:sp>
      <p:sp>
        <p:nvSpPr>
          <p:cNvPr id="3" name="Content Placeholder 2">
            <a:extLst>
              <a:ext uri="{FF2B5EF4-FFF2-40B4-BE49-F238E27FC236}">
                <a16:creationId xmlns:a16="http://schemas.microsoft.com/office/drawing/2014/main" id="{EDC34784-F576-3107-2231-3DFB95F99413}"/>
              </a:ext>
            </a:extLst>
          </p:cNvPr>
          <p:cNvSpPr>
            <a:spLocks noGrp="1"/>
          </p:cNvSpPr>
          <p:nvPr>
            <p:ph idx="1"/>
          </p:nvPr>
        </p:nvSpPr>
        <p:spPr/>
        <p:txBody>
          <a:bodyPr>
            <a:normAutofit/>
          </a:bodyPr>
          <a:lstStyle/>
          <a:p>
            <a:r>
              <a:rPr lang="en-US" dirty="0"/>
              <a:t>Demo examples of robius-android-env</a:t>
            </a:r>
          </a:p>
          <a:p>
            <a:pPr lvl="1"/>
            <a:r>
              <a:rPr lang="en-US" dirty="0"/>
              <a:t>Plus a before &amp; after of </a:t>
            </a:r>
            <a:r>
              <a:rPr lang="en-US" dirty="0" err="1"/>
              <a:t>robius</a:t>
            </a:r>
            <a:r>
              <a:rPr lang="en-US" dirty="0"/>
              <a:t>-authentication/</a:t>
            </a:r>
            <a:r>
              <a:rPr lang="en-US" dirty="0" err="1"/>
              <a:t>robius</a:t>
            </a:r>
            <a:r>
              <a:rPr lang="en-US" dirty="0"/>
              <a:t>-open using it</a:t>
            </a:r>
          </a:p>
          <a:p>
            <a:pPr lvl="2"/>
            <a:r>
              <a:rPr lang="en-US" dirty="0"/>
              <a:t>And also </a:t>
            </a:r>
            <a:r>
              <a:rPr lang="en-US" dirty="0" err="1"/>
              <a:t>robius</a:t>
            </a:r>
            <a:r>
              <a:rPr lang="en-US" dirty="0"/>
              <a:t>-demo-simple using it (previously had platform-specific code for android only, now have nothing)</a:t>
            </a:r>
          </a:p>
          <a:p>
            <a:pPr lvl="1"/>
            <a:r>
              <a:rPr lang="en-US" dirty="0"/>
              <a:t>Mention how we strive to remove the burden of implementing glue code from </a:t>
            </a:r>
            <a:r>
              <a:rPr lang="en-US" i="1" dirty="0"/>
              <a:t>both </a:t>
            </a:r>
            <a:r>
              <a:rPr lang="en-US" dirty="0"/>
              <a:t>the app developer and the UI toolkit maintainer</a:t>
            </a:r>
          </a:p>
          <a:p>
            <a:pPr lvl="2"/>
            <a:r>
              <a:rPr lang="en-US" dirty="0"/>
              <a:t>It should “just work”</a:t>
            </a:r>
          </a:p>
          <a:p>
            <a:pPr marL="0" indent="0">
              <a:buNone/>
            </a:pPr>
            <a:endParaRPr lang="en-US" dirty="0"/>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33</a:t>
            </a:fld>
            <a:endParaRPr lang="en-US" dirty="0"/>
          </a:p>
        </p:txBody>
      </p:sp>
    </p:spTree>
    <p:extLst>
      <p:ext uri="{BB962C8B-B14F-4D97-AF65-F5344CB8AC3E}">
        <p14:creationId xmlns:p14="http://schemas.microsoft.com/office/powerpoint/2010/main" val="2683902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p:txBody>
          <a:bodyPr>
            <a:normAutofit/>
          </a:bodyPr>
          <a:lstStyle/>
          <a:p>
            <a:r>
              <a:rPr lang="en-US" dirty="0"/>
              <a:t>Demo overview for future offline viewers</a:t>
            </a:r>
          </a:p>
        </p:txBody>
      </p:sp>
      <p:sp>
        <p:nvSpPr>
          <p:cNvPr id="3" name="Content Placeholder 2">
            <a:extLst>
              <a:ext uri="{FF2B5EF4-FFF2-40B4-BE49-F238E27FC236}">
                <a16:creationId xmlns:a16="http://schemas.microsoft.com/office/drawing/2014/main" id="{EDC34784-F576-3107-2231-3DFB95F99413}"/>
              </a:ext>
            </a:extLst>
          </p:cNvPr>
          <p:cNvSpPr>
            <a:spLocks noGrp="1"/>
          </p:cNvSpPr>
          <p:nvPr>
            <p:ph idx="1"/>
          </p:nvPr>
        </p:nvSpPr>
        <p:spPr/>
        <p:txBody>
          <a:bodyPr>
            <a:normAutofit/>
          </a:bodyPr>
          <a:lstStyle/>
          <a:p>
            <a:r>
              <a:rPr lang="en-US" dirty="0"/>
              <a:t>Demo of how to use android-build, similar to `cc-</a:t>
            </a:r>
            <a:r>
              <a:rPr lang="en-US" dirty="0" err="1"/>
              <a:t>rs`</a:t>
            </a:r>
            <a:endParaRPr lang="en-US" dirty="0"/>
          </a:p>
          <a:p>
            <a:pPr lvl="1"/>
            <a:r>
              <a:rPr lang="en-US" dirty="0"/>
              <a:t>Plus a before &amp; after of using it in </a:t>
            </a:r>
            <a:r>
              <a:rPr lang="en-US" dirty="0" err="1"/>
              <a:t>robius</a:t>
            </a:r>
            <a:r>
              <a:rPr lang="en-US" dirty="0"/>
              <a:t>-authentication’s </a:t>
            </a:r>
            <a:r>
              <a:rPr lang="en-US" dirty="0" err="1"/>
              <a:t>build.rs</a:t>
            </a:r>
            <a:r>
              <a:rPr lang="en-US" dirty="0"/>
              <a:t> script (showing how much simpler it is)</a:t>
            </a:r>
          </a:p>
          <a:p>
            <a:pPr lvl="1"/>
            <a:r>
              <a:rPr lang="en-US" dirty="0"/>
              <a:t>Mention that lots of work went into it to ensure it works on all host OS platforms (Linux, macOS, Windows)</a:t>
            </a:r>
          </a:p>
          <a:p>
            <a:pPr lvl="1"/>
            <a:r>
              <a:rPr lang="en-US" dirty="0"/>
              <a:t>Convenience features like auto-detection of the Java home directory and your Android SDK installation</a:t>
            </a:r>
          </a:p>
          <a:p>
            <a:pPr lvl="1"/>
            <a:r>
              <a:rPr lang="en-US" dirty="0"/>
              <a:t>Establishes standardized env vars for overriding/customizing build behavior</a:t>
            </a:r>
          </a:p>
          <a:p>
            <a:pPr lvl="1"/>
            <a:r>
              <a:rPr lang="en-US" dirty="0"/>
              <a:t>Future: support defining more parameters via cargo metadata </a:t>
            </a:r>
          </a:p>
          <a:p>
            <a:pPr lvl="1"/>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34</a:t>
            </a:fld>
            <a:endParaRPr lang="en-US" dirty="0"/>
          </a:p>
        </p:txBody>
      </p:sp>
    </p:spTree>
    <p:extLst>
      <p:ext uri="{BB962C8B-B14F-4D97-AF65-F5344CB8AC3E}">
        <p14:creationId xmlns:p14="http://schemas.microsoft.com/office/powerpoint/2010/main" val="2898377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phone&#10;&#10;Description automatically generated">
            <a:extLst>
              <a:ext uri="{FF2B5EF4-FFF2-40B4-BE49-F238E27FC236}">
                <a16:creationId xmlns:a16="http://schemas.microsoft.com/office/drawing/2014/main" id="{ADFDDAA4-7F44-7CA8-7D65-11D8C26065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0594" y="48918"/>
            <a:ext cx="3326435" cy="6858000"/>
          </a:xfrm>
          <a:prstGeom prst="rect">
            <a:avLst/>
          </a:prstGeom>
        </p:spPr>
      </p:pic>
      <p:sp>
        <p:nvSpPr>
          <p:cNvPr id="2" name="文本框 8">
            <a:extLst>
              <a:ext uri="{FF2B5EF4-FFF2-40B4-BE49-F238E27FC236}">
                <a16:creationId xmlns:a16="http://schemas.microsoft.com/office/drawing/2014/main" id="{AD261313-8178-C8E0-7A93-8311EEFF9E5E}"/>
              </a:ext>
            </a:extLst>
          </p:cNvPr>
          <p:cNvSpPr txBox="1"/>
          <p:nvPr/>
        </p:nvSpPr>
        <p:spPr>
          <a:xfrm>
            <a:off x="3956939" y="2602262"/>
            <a:ext cx="773557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small" spc="250"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rPr>
              <a:t>Robrix</a:t>
            </a:r>
          </a:p>
        </p:txBody>
      </p:sp>
      <p:pic>
        <p:nvPicPr>
          <p:cNvPr id="3" name="Picture 2" descr="A logo of a company&#10;&#10;Description automatically generated with medium confidence">
            <a:extLst>
              <a:ext uri="{FF2B5EF4-FFF2-40B4-BE49-F238E27FC236}">
                <a16:creationId xmlns:a16="http://schemas.microsoft.com/office/drawing/2014/main" id="{60812BF3-DFFF-D276-0A25-A7109F4DD2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53859" y="2808065"/>
            <a:ext cx="746432" cy="746432"/>
          </a:xfrm>
          <a:prstGeom prst="rect">
            <a:avLst/>
          </a:prstGeom>
        </p:spPr>
      </p:pic>
      <p:sp>
        <p:nvSpPr>
          <p:cNvPr id="7" name="文本框 9">
            <a:extLst>
              <a:ext uri="{FF2B5EF4-FFF2-40B4-BE49-F238E27FC236}">
                <a16:creationId xmlns:a16="http://schemas.microsoft.com/office/drawing/2014/main" id="{1618AA2F-5686-9345-A665-C51CFC709A54}"/>
              </a:ext>
            </a:extLst>
          </p:cNvPr>
          <p:cNvSpPr txBox="1"/>
          <p:nvPr/>
        </p:nvSpPr>
        <p:spPr>
          <a:xfrm>
            <a:off x="3973472" y="3611090"/>
            <a:ext cx="4002128" cy="904863"/>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altLang="zh-CN" sz="3200" b="1" dirty="0">
                <a:solidFill>
                  <a:srgbClr val="002060"/>
                </a:solidFill>
                <a:latin typeface="Tenorite" pitchFamily="2" charset="0"/>
                <a:ea typeface="Alibaba PuHuiTi Medium" panose="00020600040101010101" charset="-122"/>
                <a:cs typeface="Bebas Neue Bold" panose="00000500000000000000" charset="0"/>
              </a:rPr>
              <a:t>One code base, many platforms</a:t>
            </a:r>
            <a:endParaRPr kumimoji="0" lang="en-US" altLang="zh-CN" sz="3200" b="1" i="0" u="none" strike="noStrike" kern="1200" cap="none" normalizeH="0" noProof="0" dirty="0">
              <a:ln>
                <a:noFill/>
              </a:ln>
              <a:solidFill>
                <a:srgbClr val="002060"/>
              </a:solidFill>
              <a:effectLst/>
              <a:uLnTx/>
              <a:uFillTx/>
              <a:latin typeface="Bebas Neue Bold" panose="00000500000000000000" charset="0"/>
              <a:ea typeface="Alibaba PuHuiTi Medium" panose="00020600040101010101" charset="-122"/>
              <a:cs typeface="Bebas Neue Bold" panose="00000500000000000000" charset="0"/>
            </a:endParaRPr>
          </a:p>
        </p:txBody>
      </p:sp>
      <p:pic>
        <p:nvPicPr>
          <p:cNvPr id="13" name="Picture 12" descr="A screenshot of a chat&#10;&#10;Description automatically generated">
            <a:extLst>
              <a:ext uri="{FF2B5EF4-FFF2-40B4-BE49-F238E27FC236}">
                <a16:creationId xmlns:a16="http://schemas.microsoft.com/office/drawing/2014/main" id="{3918F8CD-0F09-15E5-2B98-C596201B802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3686" y="61108"/>
            <a:ext cx="1809727" cy="2644055"/>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3D14B0C6-1A6D-A7BD-81DE-5996F940431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500" t="7325" r="3515" b="341"/>
          <a:stretch/>
        </p:blipFill>
        <p:spPr>
          <a:xfrm>
            <a:off x="338725" y="84223"/>
            <a:ext cx="1340732" cy="2797635"/>
          </a:xfrm>
          <a:prstGeom prst="roundRect">
            <a:avLst/>
          </a:prstGeom>
        </p:spPr>
      </p:pic>
      <p:pic>
        <p:nvPicPr>
          <p:cNvPr id="19" name="Picture 18" descr="A screenshot of a phone&#10;&#10;Description automatically generated">
            <a:extLst>
              <a:ext uri="{FF2B5EF4-FFF2-40B4-BE49-F238E27FC236}">
                <a16:creationId xmlns:a16="http://schemas.microsoft.com/office/drawing/2014/main" id="{ECF4129F-D852-B5E4-00B0-2546A7B1893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3856" y="3035712"/>
            <a:ext cx="1731657" cy="3757311"/>
          </a:xfrm>
          <a:prstGeom prst="rect">
            <a:avLst/>
          </a:prstGeom>
        </p:spPr>
      </p:pic>
      <p:pic>
        <p:nvPicPr>
          <p:cNvPr id="20" name="Picture 19">
            <a:extLst>
              <a:ext uri="{FF2B5EF4-FFF2-40B4-BE49-F238E27FC236}">
                <a16:creationId xmlns:a16="http://schemas.microsoft.com/office/drawing/2014/main" id="{439A43E7-E1A2-EA16-FE6E-A03FF906522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596" t="7504" r="3596" b="569"/>
          <a:stretch/>
        </p:blipFill>
        <p:spPr>
          <a:xfrm>
            <a:off x="2186530" y="3477918"/>
            <a:ext cx="1544738" cy="3229480"/>
          </a:xfrm>
          <a:prstGeom prst="roundRect">
            <a:avLst/>
          </a:prstGeom>
        </p:spPr>
      </p:pic>
      <p:pic>
        <p:nvPicPr>
          <p:cNvPr id="23" name="Picture 22" descr="A screenshot of a chat&#10;&#10;Description automatically generated">
            <a:extLst>
              <a:ext uri="{FF2B5EF4-FFF2-40B4-BE49-F238E27FC236}">
                <a16:creationId xmlns:a16="http://schemas.microsoft.com/office/drawing/2014/main" id="{0B427150-EAC0-CE47-B442-AD32044F9C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896842" y="4497107"/>
            <a:ext cx="3199313" cy="2752534"/>
          </a:xfrm>
          <a:prstGeom prst="rect">
            <a:avLst/>
          </a:prstGeom>
        </p:spPr>
      </p:pic>
      <p:pic>
        <p:nvPicPr>
          <p:cNvPr id="26" name="Picture 25">
            <a:extLst>
              <a:ext uri="{FF2B5EF4-FFF2-40B4-BE49-F238E27FC236}">
                <a16:creationId xmlns:a16="http://schemas.microsoft.com/office/drawing/2014/main" id="{55EFBA77-70D7-A9FB-006F-B0BA68AEA21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305016" y="2978786"/>
            <a:ext cx="1742023" cy="3871161"/>
          </a:xfrm>
          <a:prstGeom prst="rect">
            <a:avLst/>
          </a:prstGeom>
        </p:spPr>
      </p:pic>
      <p:pic>
        <p:nvPicPr>
          <p:cNvPr id="27" name="Picture 26">
            <a:extLst>
              <a:ext uri="{FF2B5EF4-FFF2-40B4-BE49-F238E27FC236}">
                <a16:creationId xmlns:a16="http://schemas.microsoft.com/office/drawing/2014/main" id="{F95A3097-AB7D-0BB1-5D03-A125BC3EDCC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t="3811"/>
          <a:stretch/>
        </p:blipFill>
        <p:spPr>
          <a:xfrm>
            <a:off x="2186508" y="71776"/>
            <a:ext cx="1465318" cy="3132184"/>
          </a:xfrm>
          <a:prstGeom prst="round2DiagRect">
            <a:avLst/>
          </a:prstGeom>
        </p:spPr>
      </p:pic>
      <p:pic>
        <p:nvPicPr>
          <p:cNvPr id="15" name="Picture 14" descr="A screenshot of a chat&#10;&#10;Description automatically generated">
            <a:extLst>
              <a:ext uri="{FF2B5EF4-FFF2-40B4-BE49-F238E27FC236}">
                <a16:creationId xmlns:a16="http://schemas.microsoft.com/office/drawing/2014/main" id="{58C77D1F-45D8-C966-B1A2-2EA4C3AE44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110722" y="39015"/>
            <a:ext cx="1805239" cy="3030455"/>
          </a:xfrm>
          <a:prstGeom prst="rect">
            <a:avLst/>
          </a:prstGeom>
        </p:spPr>
      </p:pic>
    </p:spTree>
    <p:extLst>
      <p:ext uri="{BB962C8B-B14F-4D97-AF65-F5344CB8AC3E}">
        <p14:creationId xmlns:p14="http://schemas.microsoft.com/office/powerpoint/2010/main" val="34967154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D47E-292B-2531-91EE-421221009F1E}"/>
              </a:ext>
            </a:extLst>
          </p:cNvPr>
          <p:cNvSpPr>
            <a:spLocks noGrp="1"/>
          </p:cNvSpPr>
          <p:nvPr>
            <p:ph type="title"/>
          </p:nvPr>
        </p:nvSpPr>
        <p:spPr>
          <a:xfrm>
            <a:off x="518160" y="-73866"/>
            <a:ext cx="11013440" cy="1325563"/>
          </a:xfrm>
        </p:spPr>
        <p:txBody>
          <a:bodyPr/>
          <a:lstStyle/>
          <a:p>
            <a:r>
              <a:rPr lang="en-US" dirty="0"/>
              <a:t>Makepad + </a:t>
            </a:r>
            <a:r>
              <a:rPr lang="en-US" dirty="0" err="1"/>
              <a:t>Robius</a:t>
            </a:r>
            <a:r>
              <a:rPr lang="en-US" dirty="0"/>
              <a:t> stack is efficient</a:t>
            </a:r>
          </a:p>
        </p:txBody>
      </p:sp>
      <p:sp>
        <p:nvSpPr>
          <p:cNvPr id="5" name="Slide Number Placeholder 4">
            <a:extLst>
              <a:ext uri="{FF2B5EF4-FFF2-40B4-BE49-F238E27FC236}">
                <a16:creationId xmlns:a16="http://schemas.microsoft.com/office/drawing/2014/main" id="{C6DC8737-EB42-619F-9E08-D6D4A4304734}"/>
              </a:ext>
            </a:extLst>
          </p:cNvPr>
          <p:cNvSpPr>
            <a:spLocks noGrp="1"/>
          </p:cNvSpPr>
          <p:nvPr>
            <p:ph type="sldNum" sz="quarter" idx="12"/>
          </p:nvPr>
        </p:nvSpPr>
        <p:spPr/>
        <p:txBody>
          <a:bodyPr/>
          <a:lstStyle/>
          <a:p>
            <a:fld id="{7D62C56D-5E74-2945-931D-C07ECBF0F859}" type="slidenum">
              <a:rPr lang="en-US" smtClean="0"/>
              <a:pPr/>
              <a:t>36</a:t>
            </a:fld>
            <a:endParaRPr lang="en-US" dirty="0"/>
          </a:p>
        </p:txBody>
      </p:sp>
      <p:pic>
        <p:nvPicPr>
          <p:cNvPr id="3074" name="Picture 2">
            <a:extLst>
              <a:ext uri="{FF2B5EF4-FFF2-40B4-BE49-F238E27FC236}">
                <a16:creationId xmlns:a16="http://schemas.microsoft.com/office/drawing/2014/main" id="{23A752FC-8EDD-2F0A-4F30-B830CF643F4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8113" b="33530"/>
          <a:stretch/>
        </p:blipFill>
        <p:spPr bwMode="auto">
          <a:xfrm>
            <a:off x="374573" y="1190232"/>
            <a:ext cx="7580461" cy="37673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17CA8A0-6456-F7B1-1D74-66C3AD9EC0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010853" y="892009"/>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74045F19-F6FA-7E78-7C5A-2EC8B3A706C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8828" y="3558327"/>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AC126D4-1FB4-9AA6-9A5B-570F3F20591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671961" y="888461"/>
            <a:ext cx="6817977" cy="468410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A4CF828-B7D7-3CE7-B9E6-4F3841F1F44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77922" y="3554779"/>
            <a:ext cx="6817977" cy="46841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93D73A4-3039-D35F-A716-EC3275894793}"/>
              </a:ext>
            </a:extLst>
          </p:cNvPr>
          <p:cNvSpPr/>
          <p:nvPr/>
        </p:nvSpPr>
        <p:spPr>
          <a:xfrm>
            <a:off x="754085" y="3607447"/>
            <a:ext cx="241227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018B434-9AAB-FEE3-FF4E-460E7DEF7DFA}"/>
              </a:ext>
            </a:extLst>
          </p:cNvPr>
          <p:cNvSpPr/>
          <p:nvPr/>
        </p:nvSpPr>
        <p:spPr>
          <a:xfrm>
            <a:off x="1562127" y="2714776"/>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9C56435-F43E-E353-26A8-57483703B6F8}"/>
              </a:ext>
            </a:extLst>
          </p:cNvPr>
          <p:cNvSpPr/>
          <p:nvPr/>
        </p:nvSpPr>
        <p:spPr>
          <a:xfrm>
            <a:off x="9340210" y="5525053"/>
            <a:ext cx="1993615"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BB5EAF-4088-3AED-1D8C-0BCA73A2514B}"/>
              </a:ext>
            </a:extLst>
          </p:cNvPr>
          <p:cNvSpPr/>
          <p:nvPr/>
        </p:nvSpPr>
        <p:spPr>
          <a:xfrm>
            <a:off x="9978093" y="4795748"/>
            <a:ext cx="698749" cy="314058"/>
          </a:xfrm>
          <a:prstGeom prst="rect">
            <a:avLst/>
          </a:prstGeom>
          <a:solidFill>
            <a:srgbClr val="FFFF00">
              <a:alpha val="4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499EE0F-715C-0D5B-5CE0-51BEDAF983C0}"/>
              </a:ext>
            </a:extLst>
          </p:cNvPr>
          <p:cNvSpPr txBox="1"/>
          <p:nvPr/>
        </p:nvSpPr>
        <p:spPr>
          <a:xfrm>
            <a:off x="3261360" y="4024116"/>
            <a:ext cx="2246854" cy="646331"/>
          </a:xfrm>
          <a:prstGeom prst="rect">
            <a:avLst/>
          </a:prstGeom>
          <a:noFill/>
        </p:spPr>
        <p:txBody>
          <a:bodyPr wrap="square" rtlCol="0">
            <a:spAutoFit/>
          </a:bodyPr>
          <a:lstStyle/>
          <a:p>
            <a:pPr marL="173038" indent="-173038">
              <a:buFont typeface="Arial" panose="020B0604020202020204" pitchFamily="34" charset="0"/>
              <a:buChar char="•"/>
            </a:pPr>
            <a:r>
              <a:rPr lang="en-US" dirty="0">
                <a:solidFill>
                  <a:srgbClr val="C00000"/>
                </a:solidFill>
              </a:rPr>
              <a:t>30% fonts</a:t>
            </a:r>
          </a:p>
          <a:p>
            <a:pPr marL="173038" indent="-173038">
              <a:buFont typeface="Arial" panose="020B0604020202020204" pitchFamily="34" charset="0"/>
              <a:buChar char="•"/>
            </a:pPr>
            <a:r>
              <a:rPr lang="en-US" dirty="0">
                <a:solidFill>
                  <a:srgbClr val="C00000"/>
                </a:solidFill>
              </a:rPr>
              <a:t>32% framebuffers</a:t>
            </a:r>
          </a:p>
        </p:txBody>
      </p:sp>
      <p:cxnSp>
        <p:nvCxnSpPr>
          <p:cNvPr id="13" name="Straight Arrow Connector 12">
            <a:extLst>
              <a:ext uri="{FF2B5EF4-FFF2-40B4-BE49-F238E27FC236}">
                <a16:creationId xmlns:a16="http://schemas.microsoft.com/office/drawing/2014/main" id="{0891BB51-9B37-C9E8-F7F8-8673EBA5B17D}"/>
              </a:ext>
            </a:extLst>
          </p:cNvPr>
          <p:cNvCxnSpPr>
            <a:cxnSpLocks/>
          </p:cNvCxnSpPr>
          <p:nvPr/>
        </p:nvCxnSpPr>
        <p:spPr>
          <a:xfrm flipH="1" flipV="1">
            <a:off x="3201985" y="3764476"/>
            <a:ext cx="263591" cy="259640"/>
          </a:xfrm>
          <a:prstGeom prst="straightConnector1">
            <a:avLst/>
          </a:prstGeom>
          <a:ln>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AAA117DF-ECFF-B07A-0C56-11A54ABF7F9F}"/>
              </a:ext>
            </a:extLst>
          </p:cNvPr>
          <p:cNvSpPr txBox="1"/>
          <p:nvPr/>
        </p:nvSpPr>
        <p:spPr>
          <a:xfrm>
            <a:off x="328991" y="5423379"/>
            <a:ext cx="7651214" cy="707886"/>
          </a:xfrm>
          <a:prstGeom prst="rect">
            <a:avLst/>
          </a:prstGeom>
          <a:noFill/>
        </p:spPr>
        <p:txBody>
          <a:bodyPr wrap="square">
            <a:spAutoFit/>
          </a:bodyPr>
          <a:lstStyle/>
          <a:p>
            <a:r>
              <a:rPr lang="en-US" sz="2000" dirty="0"/>
              <a:t>→ Related benchmarks for Makepad: </a:t>
            </a:r>
          </a:p>
          <a:p>
            <a:r>
              <a:rPr lang="en-US" sz="2000" dirty="0">
                <a:hlinkClick r:id="rId8"/>
              </a:rPr>
              <a:t>robius.rs/blog/performance-benchmarking-2/</a:t>
            </a:r>
            <a:r>
              <a:rPr lang="en-US" sz="2000" dirty="0"/>
              <a:t> </a:t>
            </a:r>
          </a:p>
        </p:txBody>
      </p:sp>
      <p:sp>
        <p:nvSpPr>
          <p:cNvPr id="3" name="Date Placeholder 1">
            <a:extLst>
              <a:ext uri="{FF2B5EF4-FFF2-40B4-BE49-F238E27FC236}">
                <a16:creationId xmlns:a16="http://schemas.microsoft.com/office/drawing/2014/main" id="{2EB0586B-CA26-D0C1-AB0D-5DB953E88289}"/>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12" name="Picture 11" descr="A logo of a company&#10;&#10;Description automatically generated with medium confidence">
            <a:extLst>
              <a:ext uri="{FF2B5EF4-FFF2-40B4-BE49-F238E27FC236}">
                <a16:creationId xmlns:a16="http://schemas.microsoft.com/office/drawing/2014/main" id="{A65F0969-5C4A-E07A-2EC2-72E13359648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326107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37</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A typical</a:t>
            </a:r>
            <a:br>
              <a:rPr lang="en-US" dirty="0"/>
            </a:br>
            <a:r>
              <a:rPr lang="en-US" dirty="0"/>
              <a:t>first attempt </a:t>
            </a:r>
            <a:br>
              <a:rPr lang="en-US" dirty="0"/>
            </a:br>
            <a:r>
              <a:rPr lang="en-US" dirty="0"/>
              <a:t>to fetch and</a:t>
            </a:r>
            <a:br>
              <a:rPr lang="en-US" dirty="0"/>
            </a:br>
            <a:r>
              <a:rPr lang="en-US" dirty="0"/>
              <a:t>draw an image</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5071709"/>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56381" y="2862221"/>
            <a:ext cx="626296" cy="160454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CD541F4-F034-BFF6-E709-26F34E2F7860}"/>
              </a:ext>
            </a:extLst>
          </p:cNvPr>
          <p:cNvSpPr txBox="1"/>
          <p:nvPr/>
        </p:nvSpPr>
        <p:spPr>
          <a:xfrm>
            <a:off x="3406140" y="4825709"/>
            <a:ext cx="8469630" cy="1597553"/>
          </a:xfrm>
          <a:prstGeom prst="rect">
            <a:avLst/>
          </a:prstGeom>
          <a:solidFill>
            <a:schemeClr val="bg1">
              <a:lumMod val="85000"/>
            </a:schemeClr>
          </a:solidFill>
        </p:spPr>
        <p:txBody>
          <a:bodyPr wrap="square">
            <a:spAutoFit/>
          </a:bodyPr>
          <a:lstStyle/>
          <a:p>
            <a:r>
              <a:rPr lang="en-US" sz="1250" dirty="0">
                <a:solidFill>
                  <a:srgbClr val="FF0000"/>
                </a:solidFill>
                <a:latin typeface="Monaco" pitchFamily="2" charset="77"/>
              </a:rPr>
              <a:t>error[E0728]: </a:t>
            </a:r>
            <a:r>
              <a:rPr lang="en-US" sz="1250" b="1" dirty="0">
                <a:latin typeface="Monaco" pitchFamily="2" charset="77"/>
              </a:rPr>
              <a:t>`await` is only allowed inside `async` functions and blocks</a:t>
            </a:r>
          </a:p>
          <a:p>
            <a:r>
              <a:rPr lang="en-US" sz="1250" dirty="0">
                <a:latin typeface="Monaco" pitchFamily="2" charset="77"/>
              </a:rPr>
              <a:t>     |</a:t>
            </a:r>
          </a:p>
          <a:p>
            <a:r>
              <a:rPr lang="en-US" sz="1250" dirty="0">
                <a:latin typeface="Monaco" pitchFamily="2" charset="77"/>
              </a:rPr>
              <a:t>1048 | </a:t>
            </a:r>
            <a:r>
              <a:rPr lang="en-US" sz="1250" dirty="0" err="1">
                <a:latin typeface="Monaco" pitchFamily="2" charset="77"/>
              </a:rPr>
              <a:t>fn</a:t>
            </a:r>
            <a:r>
              <a:rPr lang="en-US" sz="1250" dirty="0">
                <a:latin typeface="Monaco" pitchFamily="2" charset="77"/>
              </a:rPr>
              <a:t> </a:t>
            </a:r>
            <a:r>
              <a:rPr lang="en-US" sz="1250" dirty="0" err="1">
                <a:latin typeface="Monaco" pitchFamily="2" charset="77"/>
              </a:rPr>
              <a:t>draw_walk</a:t>
            </a:r>
            <a:r>
              <a:rPr lang="en-US" sz="1250" dirty="0">
                <a:latin typeface="Monaco" pitchFamily="2" charset="77"/>
              </a:rPr>
              <a:t>(</a:t>
            </a:r>
          </a:p>
          <a:p>
            <a:r>
              <a:rPr lang="en-US" sz="1250" dirty="0">
                <a:solidFill>
                  <a:srgbClr val="FF0000"/>
                </a:solidFill>
                <a:latin typeface="Monaco" pitchFamily="2" charset="77"/>
              </a:rPr>
              <a:t>     </a:t>
            </a:r>
            <a:r>
              <a:rPr lang="en-US" sz="1250" dirty="0">
                <a:latin typeface="Monaco" pitchFamily="2" charset="77"/>
              </a:rPr>
              <a:t>| </a:t>
            </a:r>
            <a:r>
              <a:rPr lang="en-US" sz="1250" dirty="0">
                <a:solidFill>
                  <a:srgbClr val="FF0000"/>
                </a:solidFill>
                <a:latin typeface="Monaco" pitchFamily="2" charset="77"/>
              </a:rPr>
              <a:t>------------- this is not `async`</a:t>
            </a:r>
          </a:p>
          <a:p>
            <a:r>
              <a:rPr lang="en-US" sz="1250" dirty="0">
                <a:latin typeface="Monaco" pitchFamily="2" charset="77"/>
              </a:rPr>
              <a:t>...</a:t>
            </a:r>
          </a:p>
          <a:p>
            <a:pPr>
              <a:lnSpc>
                <a:spcPct val="150000"/>
              </a:lnSpc>
            </a:pPr>
            <a:r>
              <a:rPr lang="en-US" sz="1250" dirty="0">
                <a:latin typeface="Monaco" pitchFamily="2" charset="77"/>
              </a:rPr>
              <a:t>1132 | let data = </a:t>
            </a:r>
            <a:r>
              <a:rPr lang="en-US" sz="1250" dirty="0" err="1">
                <a:latin typeface="Monaco" pitchFamily="2" charset="77"/>
              </a:rPr>
              <a:t>matrix_client.media</a:t>
            </a:r>
            <a:r>
              <a:rPr lang="en-US" sz="1250" dirty="0">
                <a:latin typeface="Monaco" pitchFamily="2" charset="77"/>
              </a:rPr>
              <a:t>().</a:t>
            </a:r>
            <a:r>
              <a:rPr lang="en-US" sz="1250" dirty="0" err="1">
                <a:latin typeface="Monaco" pitchFamily="2" charset="77"/>
              </a:rPr>
              <a:t>get_media_content</a:t>
            </a:r>
            <a:r>
              <a:rPr lang="en-US" sz="1250" dirty="0">
                <a:latin typeface="Monaco" pitchFamily="2" charset="77"/>
              </a:rPr>
              <a:t>(&amp;</a:t>
            </a:r>
            <a:r>
              <a:rPr lang="en-US" sz="1250" dirty="0" err="1">
                <a:latin typeface="Monaco" pitchFamily="2" charset="77"/>
              </a:rPr>
              <a:t>media_request</a:t>
            </a:r>
            <a:r>
              <a:rPr lang="en-US" sz="1250" dirty="0">
                <a:latin typeface="Monaco" pitchFamily="2" charset="77"/>
              </a:rPr>
              <a:t>, true).await?;     </a:t>
            </a:r>
          </a:p>
          <a:p>
            <a:pPr>
              <a:lnSpc>
                <a:spcPct val="150000"/>
              </a:lnSpc>
            </a:pPr>
            <a:r>
              <a:rPr lang="en-US" sz="1250" dirty="0">
                <a:solidFill>
                  <a:srgbClr val="FF0000"/>
                </a:solidFill>
                <a:latin typeface="Monaco" pitchFamily="2" charset="77"/>
              </a:rPr>
              <a:t>                               only allowed inside `async` functions and blocks ^^^^^ </a:t>
            </a:r>
          </a:p>
        </p:txBody>
      </p:sp>
      <p:sp>
        <p:nvSpPr>
          <p:cNvPr id="3" name="Date Placeholder 2">
            <a:extLst>
              <a:ext uri="{FF2B5EF4-FFF2-40B4-BE49-F238E27FC236}">
                <a16:creationId xmlns:a16="http://schemas.microsoft.com/office/drawing/2014/main" id="{D7EB4E50-7D60-F90B-671F-9A2305B92C3B}"/>
              </a:ext>
            </a:extLst>
          </p:cNvPr>
          <p:cNvSpPr>
            <a:spLocks noGrp="1"/>
          </p:cNvSpPr>
          <p:nvPr>
            <p:ph type="dt" sz="half" idx="10"/>
          </p:nvPr>
        </p:nvSpPr>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4A6E9C2A-7475-7B02-AD02-51201744CD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87614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38</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6083" y="2025781"/>
            <a:ext cx="2042349" cy="13255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dirty="0"/>
              <a:t>Ok, let’s try</a:t>
            </a:r>
            <a:br>
              <a:rPr lang="en-US" dirty="0"/>
            </a:br>
            <a:r>
              <a:rPr lang="en-US" dirty="0"/>
              <a:t>the request in</a:t>
            </a:r>
            <a:br>
              <a:rPr lang="en-US" dirty="0"/>
            </a:br>
            <a:r>
              <a:rPr lang="en-US" dirty="0"/>
              <a:t>a spawned async task</a:t>
            </a:r>
          </a:p>
        </p:txBody>
      </p:sp>
      <p:sp>
        <p:nvSpPr>
          <p:cNvPr id="15" name="TextBox 14">
            <a:extLst>
              <a:ext uri="{FF2B5EF4-FFF2-40B4-BE49-F238E27FC236}">
                <a16:creationId xmlns:a16="http://schemas.microsoft.com/office/drawing/2014/main" id="{6FBA5599-6C41-B310-190A-9C0A175F9644}"/>
              </a:ext>
            </a:extLst>
          </p:cNvPr>
          <p:cNvSpPr txBox="1"/>
          <p:nvPr/>
        </p:nvSpPr>
        <p:spPr>
          <a:xfrm>
            <a:off x="1777459" y="1066119"/>
            <a:ext cx="10414541" cy="4321504"/>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b="0" dirty="0">
                <a:solidFill>
                  <a:srgbClr val="267F99"/>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media_request</a:t>
            </a:r>
            <a:r>
              <a:rPr lang="en-US" sz="1300" b="0" noProof="1">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 { </a:t>
            </a:r>
            <a:r>
              <a:rPr lang="en-US" sz="1300" b="0" dirty="0">
                <a:solidFill>
                  <a:srgbClr val="001080"/>
                </a:solidFill>
                <a:effectLst/>
                <a:latin typeface="Menlo" panose="020B0609030804020204" pitchFamily="49" charset="0"/>
              </a:rPr>
              <a:t>source</a:t>
            </a:r>
            <a:r>
              <a:rPr lang="en-US" sz="1300" b="0" dirty="0">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format</a:t>
            </a:r>
            <a:r>
              <a:rPr lang="en-US" sz="1300" b="0" dirty="0">
                <a:solidFill>
                  <a:srgbClr val="000000"/>
                </a:solidFill>
                <a:effectLst/>
                <a:latin typeface="Menlo" panose="020B0609030804020204" pitchFamily="49" charset="0"/>
              </a:rPr>
              <a:t>: ...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data</a:t>
            </a:r>
            <a:r>
              <a:rPr lang="en-US" sz="1300" b="0" dirty="0">
                <a:solidFill>
                  <a:srgbClr val="000000"/>
                </a:solidFill>
                <a:effectLst/>
                <a:latin typeface="Menlo" panose="020B0609030804020204" pitchFamily="49" charset="0"/>
              </a:rPr>
              <a:t> = </a:t>
            </a:r>
            <a:r>
              <a:rPr lang="en-US" sz="1300" b="0" dirty="0">
                <a:solidFill>
                  <a:srgbClr val="267F99"/>
                </a:solidFill>
                <a:effectLst/>
                <a:highlight>
                  <a:srgbClr val="FFFF00"/>
                </a:highlight>
                <a:latin typeface="Menlo" panose="020B0609030804020204" pitchFamily="49" charset="0"/>
              </a:rPr>
              <a:t>Handle</a:t>
            </a:r>
            <a:r>
              <a:rPr lang="en-US" sz="1300" b="0" dirty="0">
                <a:solidFill>
                  <a:srgbClr val="000000"/>
                </a:solidFill>
                <a:effectLst/>
                <a:highlight>
                  <a:srgbClr val="FFFF00"/>
                </a:highlight>
                <a:latin typeface="Menlo" panose="020B0609030804020204" pitchFamily="49" charset="0"/>
              </a:rPr>
              <a:t>::</a:t>
            </a:r>
            <a:r>
              <a:rPr lang="en-US" sz="1300" b="0" dirty="0">
                <a:solidFill>
                  <a:srgbClr val="795E26"/>
                </a:solidFill>
                <a:effectLst/>
                <a:highlight>
                  <a:srgbClr val="FFFF00"/>
                </a:highlight>
                <a:latin typeface="Menlo" panose="020B0609030804020204" pitchFamily="49" charset="0"/>
              </a:rPr>
              <a:t>current</a:t>
            </a:r>
            <a:r>
              <a:rPr lang="en-US" sz="1300" b="0" dirty="0">
                <a:solidFill>
                  <a:srgbClr val="000000"/>
                </a:solidFill>
                <a:effectLst/>
                <a:highlight>
                  <a:srgbClr val="FFFF00"/>
                </a:highlight>
                <a:latin typeface="Menlo" panose="020B0609030804020204" pitchFamily="49" charset="0"/>
              </a:rPr>
              <a:t>().</a:t>
            </a:r>
            <a:r>
              <a:rPr lang="en-US" sz="1300" b="0" dirty="0">
                <a:solidFill>
                  <a:srgbClr val="795E26"/>
                </a:solidFill>
                <a:effectLst/>
                <a:highlight>
                  <a:srgbClr val="FFFF00"/>
                </a:highlight>
                <a:latin typeface="Menlo" panose="020B0609030804020204" pitchFamily="49" charset="0"/>
              </a:rPr>
              <a:t>spawn</a:t>
            </a:r>
            <a:r>
              <a:rPr lang="en-US" sz="1300" b="0" dirty="0">
                <a:solidFill>
                  <a:srgbClr val="000000"/>
                </a:solidFill>
                <a:effectLst/>
                <a:highlight>
                  <a:srgbClr val="FFFF00"/>
                </a:highlight>
                <a:latin typeface="Menlo" panose="020B0609030804020204" pitchFamily="49" charset="0"/>
              </a:rPr>
              <a:t>(</a:t>
            </a:r>
            <a:r>
              <a:rPr lang="en-US" sz="1300" dirty="0">
                <a:solidFill>
                  <a:srgbClr val="0000FF"/>
                </a:solidFill>
                <a:highlight>
                  <a:srgbClr val="FFFF00"/>
                </a:highlight>
                <a:latin typeface="Menlo" panose="020B0609030804020204" pitchFamily="49" charset="0"/>
              </a:rPr>
              <a:t>async</a:t>
            </a:r>
            <a:r>
              <a:rPr lang="en-US" sz="1300" b="0" dirty="0">
                <a:solidFill>
                  <a:srgbClr val="0000FF"/>
                </a:solidFill>
                <a:effectLst/>
                <a:highlight>
                  <a:srgbClr val="FFFF00"/>
                </a:highlight>
                <a:latin typeface="Menlo" panose="020B0609030804020204" pitchFamily="49" charset="0"/>
              </a:rPr>
              <a:t> </a:t>
            </a:r>
            <a:r>
              <a:rPr lang="en-US" sz="1300" b="0" dirty="0">
                <a:solidFill>
                  <a:srgbClr val="000000"/>
                </a:solidFill>
                <a:effectLst/>
                <a:highlight>
                  <a:srgbClr val="FFFF00"/>
                </a:highligh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001080"/>
                </a:solidFill>
                <a:effectLst/>
                <a:highlight>
                  <a:srgbClr val="FFFF00"/>
                </a:highlight>
                <a:latin typeface="Menlo" panose="020B0609030804020204" pitchFamily="49" charset="0"/>
              </a:rPr>
              <a:t>matrix_client</a:t>
            </a:r>
            <a:r>
              <a:rPr lang="en-US" sz="1300" b="0" dirty="0" err="1">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media</a:t>
            </a:r>
            <a:r>
              <a:rPr lang="en-US" sz="1300" b="0" dirty="0">
                <a:solidFill>
                  <a:srgbClr val="000000"/>
                </a:solidFill>
                <a:effectLst/>
                <a:highlight>
                  <a:srgbClr val="FFFF00"/>
                </a:highlight>
                <a:latin typeface="Menlo" panose="020B0609030804020204" pitchFamily="49" charset="0"/>
              </a:rPr>
              <a:t>().</a:t>
            </a:r>
            <a:r>
              <a:rPr lang="en-US" sz="1300" b="0" dirty="0" err="1">
                <a:solidFill>
                  <a:srgbClr val="795E26"/>
                </a:solidFill>
                <a:effectLst/>
                <a:highlight>
                  <a:srgbClr val="FFFF00"/>
                </a:highlight>
                <a:latin typeface="Menlo" panose="020B0609030804020204" pitchFamily="49" charset="0"/>
              </a:rPr>
              <a:t>get_media_content</a:t>
            </a:r>
            <a:r>
              <a:rPr lang="en-US" sz="1300" b="0" dirty="0">
                <a:solidFill>
                  <a:srgbClr val="000000"/>
                </a:solidFill>
                <a:effectLst/>
                <a:highlight>
                  <a:srgbClr val="FFFF00"/>
                </a:highlight>
                <a:latin typeface="Menlo" panose="020B0609030804020204" pitchFamily="49" charset="0"/>
              </a:rPr>
              <a:t>(&amp;</a:t>
            </a:r>
            <a:r>
              <a:rPr lang="en-US" sz="1300" b="0" dirty="0" err="1">
                <a:solidFill>
                  <a:srgbClr val="001080"/>
                </a:solidFill>
                <a:effectLst/>
                <a:highlight>
                  <a:srgbClr val="FFFF00"/>
                </a:highlight>
                <a:latin typeface="Menlo" panose="020B0609030804020204" pitchFamily="49" charset="0"/>
              </a:rPr>
              <a:t>media_request</a:t>
            </a:r>
            <a:r>
              <a:rPr lang="en-US" sz="1300" b="0" dirty="0">
                <a:solidFill>
                  <a:srgbClr val="000000"/>
                </a:solidFill>
                <a:effectLst/>
                <a:highlight>
                  <a:srgbClr val="FFFF00"/>
                </a:highlight>
                <a:latin typeface="Menlo" panose="020B0609030804020204" pitchFamily="49" charset="0"/>
              </a:rPr>
              <a:t>, </a:t>
            </a:r>
            <a:r>
              <a:rPr lang="en-US" sz="1300" b="0" dirty="0">
                <a:solidFill>
                  <a:srgbClr val="0000FF"/>
                </a:solidFill>
                <a:effectLst/>
                <a:highlight>
                  <a:srgbClr val="FFFF00"/>
                </a:highlight>
                <a:latin typeface="Menlo" panose="020B0609030804020204" pitchFamily="49" charset="0"/>
              </a:rPr>
              <a:t>true</a:t>
            </a:r>
            <a:r>
              <a:rPr lang="en-US" sz="1300" b="0" dirty="0">
                <a:solidFill>
                  <a:srgbClr val="000000"/>
                </a:solidFill>
                <a:effectLst/>
                <a:highlight>
                  <a:srgbClr val="FFFF00"/>
                </a:highlight>
                <a:latin typeface="Menlo" panose="020B0609030804020204" pitchFamily="49" charset="0"/>
              </a:rPr>
              <a:t>).</a:t>
            </a:r>
            <a:r>
              <a:rPr lang="en-US" sz="1300" b="0" dirty="0">
                <a:solidFill>
                  <a:srgbClr val="AF00DB"/>
                </a:solidFill>
                <a:effectLst/>
                <a:highlight>
                  <a:srgbClr val="FFFF00"/>
                </a:highlight>
                <a:latin typeface="Menlo" panose="020B0609030804020204" pitchFamily="49" charset="0"/>
              </a:rPr>
              <a:t>await</a:t>
            </a:r>
            <a:r>
              <a:rPr lang="en-US" sz="1300" b="0" dirty="0">
                <a:solidFill>
                  <a:srgbClr val="000000"/>
                </a:solidFill>
                <a:effectLst/>
                <a:highlight>
                  <a:srgbClr val="FFFF00"/>
                </a:highlight>
                <a:latin typeface="Menlo" panose="020B0609030804020204" pitchFamily="49" charset="0"/>
              </a:rPr>
              <a:t>?</a:t>
            </a:r>
          </a:p>
          <a:p>
            <a:pPr>
              <a:lnSpc>
                <a:spcPct val="125000"/>
              </a:lnSpc>
            </a:pPr>
            <a:r>
              <a:rPr kumimoji="0" lang="en-US" sz="1300" b="0" i="0" u="none" strike="noStrike" kern="1200" cap="none" spc="0" normalizeH="0" baseline="0" noProof="1">
                <a:ln>
                  <a:noFill/>
                </a:ln>
                <a:solidFill>
                  <a:srgbClr val="000000"/>
                </a:solidFill>
                <a:effectLst/>
                <a:uLnTx/>
                <a:uFillTx/>
                <a:latin typeface="Menlo" panose="020B0609030804020204" pitchFamily="49" charset="0"/>
                <a:ea typeface="+mn-ea"/>
                <a:cs typeface="+mn-cs"/>
              </a:rPr>
              <a:t>            });</a:t>
            </a:r>
            <a:endParaRPr lang="en-US" sz="1300" b="0" dirty="0">
              <a:solidFill>
                <a:srgbClr val="000000"/>
              </a:solidFill>
              <a:effectLst/>
              <a:highlight>
                <a:srgbClr val="FFFF00"/>
              </a:highlight>
              <a:latin typeface="Menlo" panose="020B0609030804020204" pitchFamily="49" charset="0"/>
            </a:endParaRP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noProof="1">
                <a:solidFill>
                  <a:srgbClr val="000000"/>
                </a:solidFill>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 } } }</a:t>
            </a:r>
          </a:p>
        </p:txBody>
      </p:sp>
      <p:cxnSp>
        <p:nvCxnSpPr>
          <p:cNvPr id="16" name="Straight Arrow Connector 5">
            <a:extLst>
              <a:ext uri="{FF2B5EF4-FFF2-40B4-BE49-F238E27FC236}">
                <a16:creationId xmlns:a16="http://schemas.microsoft.com/office/drawing/2014/main" id="{7D64645C-3164-2098-3CDA-E29F7163479A}"/>
              </a:ext>
            </a:extLst>
          </p:cNvPr>
          <p:cNvCxnSpPr>
            <a:cxnSpLocks/>
            <a:stCxn id="9" idx="2"/>
          </p:cNvCxnSpPr>
          <p:nvPr/>
        </p:nvCxnSpPr>
        <p:spPr>
          <a:xfrm rot="16200000" flipH="1">
            <a:off x="1839236" y="2879366"/>
            <a:ext cx="626296" cy="1570252"/>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7471E09-10D8-6E5F-2BCA-0EBA60ACE832}"/>
              </a:ext>
            </a:extLst>
          </p:cNvPr>
          <p:cNvSpPr txBox="1"/>
          <p:nvPr/>
        </p:nvSpPr>
        <p:spPr>
          <a:xfrm>
            <a:off x="3440430" y="5439715"/>
            <a:ext cx="8103870" cy="635751"/>
          </a:xfrm>
          <a:prstGeom prst="rect">
            <a:avLst/>
          </a:prstGeom>
          <a:solidFill>
            <a:schemeClr val="bg1">
              <a:lumMod val="85000"/>
            </a:schemeClr>
          </a:solidFill>
        </p:spPr>
        <p:txBody>
          <a:bodyPr wrap="square">
            <a:spAutoFit/>
          </a:bodyPr>
          <a:lstStyle/>
          <a:p>
            <a:pPr>
              <a:lnSpc>
                <a:spcPct val="150000"/>
              </a:lnSpc>
            </a:pPr>
            <a:r>
              <a:rPr lang="en-US" sz="1250" dirty="0">
                <a:solidFill>
                  <a:srgbClr val="FF0000"/>
                </a:solidFill>
                <a:latin typeface="Monaco" pitchFamily="2" charset="77"/>
              </a:rPr>
              <a:t>thread 'main' panicked</a:t>
            </a:r>
            <a:r>
              <a:rPr lang="en-US" sz="1250" dirty="0">
                <a:latin typeface="Monaco" pitchFamily="2" charset="77"/>
              </a:rPr>
              <a:t> at </a:t>
            </a:r>
            <a:r>
              <a:rPr lang="en-US" sz="1250" dirty="0" err="1">
                <a:latin typeface="Monaco" pitchFamily="2" charset="77"/>
              </a:rPr>
              <a:t>src</a:t>
            </a:r>
            <a:r>
              <a:rPr lang="en-US" sz="1250" dirty="0">
                <a:latin typeface="Monaco" pitchFamily="2" charset="77"/>
              </a:rPr>
              <a:t>/home/room_screen.rs:1128:25:</a:t>
            </a:r>
          </a:p>
          <a:p>
            <a:pPr>
              <a:lnSpc>
                <a:spcPct val="150000"/>
              </a:lnSpc>
            </a:pPr>
            <a:r>
              <a:rPr lang="en-US" sz="1250" dirty="0">
                <a:latin typeface="Monaco" pitchFamily="2" charset="77"/>
              </a:rPr>
              <a:t>there is no reactor running, must be called from the context of a </a:t>
            </a:r>
            <a:r>
              <a:rPr lang="en-US" sz="1250" dirty="0" err="1">
                <a:latin typeface="Monaco" pitchFamily="2" charset="77"/>
              </a:rPr>
              <a:t>Tokio</a:t>
            </a:r>
            <a:r>
              <a:rPr lang="en-US" sz="1250" dirty="0">
                <a:latin typeface="Monaco" pitchFamily="2" charset="77"/>
              </a:rPr>
              <a:t> 1.x runtime</a:t>
            </a:r>
          </a:p>
        </p:txBody>
      </p:sp>
      <p:sp>
        <p:nvSpPr>
          <p:cNvPr id="6" name="Date Placeholder 5">
            <a:extLst>
              <a:ext uri="{FF2B5EF4-FFF2-40B4-BE49-F238E27FC236}">
                <a16:creationId xmlns:a16="http://schemas.microsoft.com/office/drawing/2014/main" id="{EF3EF4B3-2E0F-873F-18E4-1106533FC816}"/>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FF42327-E9BA-8E8C-3E03-3C957406397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42147807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DF44F5-F25A-8B97-A77B-233E9EC318A8}"/>
              </a:ext>
            </a:extLst>
          </p:cNvPr>
          <p:cNvSpPr>
            <a:spLocks noGrp="1"/>
          </p:cNvSpPr>
          <p:nvPr>
            <p:ph idx="1"/>
          </p:nvPr>
        </p:nvSpPr>
        <p:spPr>
          <a:xfrm>
            <a:off x="541020" y="1477328"/>
            <a:ext cx="11013440" cy="5072062"/>
          </a:xfrm>
        </p:spPr>
        <p:txBody>
          <a:bodyPr>
            <a:normAutofit/>
          </a:bodyPr>
          <a:lstStyle/>
          <a:p>
            <a:pPr marL="0" indent="0">
              <a:buNone/>
            </a:pPr>
            <a:r>
              <a:rPr lang="en-US" sz="3200" dirty="0"/>
              <a:t>Obvious: </a:t>
            </a:r>
            <a:r>
              <a:rPr lang="en-US" sz="3200" i="1" dirty="0">
                <a:solidFill>
                  <a:srgbClr val="FF0000"/>
                </a:solidFill>
              </a:rPr>
              <a:t>must not block the main UI thread</a:t>
            </a:r>
          </a:p>
          <a:p>
            <a:pPr lvl="1"/>
            <a:r>
              <a:rPr lang="en-US" dirty="0"/>
              <a:t>Invoking a blocking (sync) function from the main thread will hang the UI</a:t>
            </a:r>
          </a:p>
          <a:p>
            <a:pPr lvl="2"/>
            <a:r>
              <a:rPr lang="en-US" dirty="0"/>
              <a:t>Especially if it causes a </a:t>
            </a:r>
            <a:r>
              <a:rPr lang="en-US" dirty="0" err="1"/>
              <a:t>syscall</a:t>
            </a:r>
            <a:r>
              <a:rPr lang="en-US" dirty="0"/>
              <a:t>, where the OS may put the thread to sleep</a:t>
            </a:r>
          </a:p>
          <a:p>
            <a:pPr marL="0" indent="0">
              <a:buNone/>
            </a:pPr>
            <a:br>
              <a:rPr lang="en-US" sz="2800" dirty="0"/>
            </a:br>
            <a:r>
              <a:rPr lang="en-US" sz="2800" dirty="0"/>
              <a:t>Less obvious: </a:t>
            </a:r>
            <a:r>
              <a:rPr lang="en-US" sz="2800" b="1" dirty="0">
                <a:solidFill>
                  <a:srgbClr val="FF0000"/>
                </a:solidFill>
              </a:rPr>
              <a:t>async</a:t>
            </a:r>
            <a:r>
              <a:rPr lang="en-US" sz="2800" dirty="0">
                <a:solidFill>
                  <a:srgbClr val="FF0000"/>
                </a:solidFill>
              </a:rPr>
              <a:t> functions can </a:t>
            </a:r>
            <a:r>
              <a:rPr lang="en-US" sz="2800" b="1" i="1" dirty="0">
                <a:solidFill>
                  <a:srgbClr val="FF0000"/>
                </a:solidFill>
              </a:rPr>
              <a:t>also</a:t>
            </a:r>
            <a:r>
              <a:rPr lang="en-US" sz="2800" dirty="0">
                <a:solidFill>
                  <a:srgbClr val="FF0000"/>
                </a:solidFill>
              </a:rPr>
              <a:t> block the main thread</a:t>
            </a:r>
            <a:endParaRPr lang="en-US" dirty="0">
              <a:solidFill>
                <a:srgbClr val="FF0000"/>
              </a:solidFill>
            </a:endParaRPr>
          </a:p>
          <a:p>
            <a:pPr lvl="1"/>
            <a:r>
              <a:rPr lang="en-US" dirty="0"/>
              <a:t>Even if the function is async, that native thread could still be blocked</a:t>
            </a:r>
            <a:br>
              <a:rPr lang="en-US" dirty="0"/>
            </a:br>
            <a:r>
              <a:rPr lang="en-US" dirty="0"/>
              <a:t>while the async executor is polling the future being </a:t>
            </a:r>
            <a:r>
              <a:rPr lang="en-US" sz="2000" dirty="0">
                <a:latin typeface="Monaco" pitchFamily="2" charset="77"/>
              </a:rPr>
              <a:t>await</a:t>
            </a:r>
            <a:r>
              <a:rPr lang="en-US" dirty="0"/>
              <a:t>ed</a:t>
            </a:r>
          </a:p>
          <a:p>
            <a:pPr lvl="1"/>
            <a:r>
              <a:rPr lang="en-US" dirty="0"/>
              <a:t>Same issue can occur on background threads, too  (but that’s ok)</a:t>
            </a:r>
            <a:br>
              <a:rPr lang="en-US" dirty="0"/>
            </a:br>
            <a:endParaRPr lang="en-US" dirty="0"/>
          </a:p>
          <a:p>
            <a:pPr marL="0" indent="0">
              <a:buNone/>
            </a:pPr>
            <a:r>
              <a:rPr lang="en-US" b="1" dirty="0">
                <a:solidFill>
                  <a:schemeClr val="accent6">
                    <a:lumMod val="75000"/>
                  </a:schemeClr>
                </a:solidFill>
              </a:rPr>
              <a:t>Key point:</a:t>
            </a:r>
          </a:p>
          <a:p>
            <a:pPr marL="350838" lvl="1" indent="0">
              <a:buNone/>
            </a:pPr>
            <a:r>
              <a:rPr lang="en-US" dirty="0"/>
              <a:t>→ Don’t invoke </a:t>
            </a:r>
            <a:r>
              <a:rPr lang="en-US" b="1" i="1" dirty="0"/>
              <a:t>any</a:t>
            </a:r>
            <a:r>
              <a:rPr lang="en-US" dirty="0"/>
              <a:t> blocking functions, even “non-blocking” async</a:t>
            </a:r>
            <a:br>
              <a:rPr lang="en-US" dirty="0"/>
            </a:br>
            <a:r>
              <a:rPr lang="en-US" dirty="0"/>
              <a:t>                   </a:t>
            </a:r>
            <a:r>
              <a:rPr lang="en-US" sz="1200" dirty="0"/>
              <a:t>(on the main UI thread)</a:t>
            </a:r>
            <a:endParaRPr lang="en-US" dirty="0"/>
          </a:p>
        </p:txBody>
      </p:sp>
      <p:sp>
        <p:nvSpPr>
          <p:cNvPr id="5" name="Slide Number Placeholder 4">
            <a:extLst>
              <a:ext uri="{FF2B5EF4-FFF2-40B4-BE49-F238E27FC236}">
                <a16:creationId xmlns:a16="http://schemas.microsoft.com/office/drawing/2014/main" id="{8E66F744-3149-1D7B-B303-1C30879888B9}"/>
              </a:ext>
            </a:extLst>
          </p:cNvPr>
          <p:cNvSpPr>
            <a:spLocks noGrp="1"/>
          </p:cNvSpPr>
          <p:nvPr>
            <p:ph type="sldNum" sz="quarter" idx="12"/>
          </p:nvPr>
        </p:nvSpPr>
        <p:spPr/>
        <p:txBody>
          <a:bodyPr/>
          <a:lstStyle/>
          <a:p>
            <a:fld id="{7D62C56D-5E74-2945-931D-C07ECBF0F859}" type="slidenum">
              <a:rPr lang="en-US" smtClean="0"/>
              <a:pPr/>
              <a:t>39</a:t>
            </a:fld>
            <a:endParaRPr lang="en-US"/>
          </a:p>
        </p:txBody>
      </p:sp>
      <p:sp>
        <p:nvSpPr>
          <p:cNvPr id="8" name="Title 1">
            <a:extLst>
              <a:ext uri="{FF2B5EF4-FFF2-40B4-BE49-F238E27FC236}">
                <a16:creationId xmlns:a16="http://schemas.microsoft.com/office/drawing/2014/main" id="{C0966D6B-EA7E-FAE2-8B23-5C1E7D59867A}"/>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2" name="Date Placeholder 1">
            <a:extLst>
              <a:ext uri="{FF2B5EF4-FFF2-40B4-BE49-F238E27FC236}">
                <a16:creationId xmlns:a16="http://schemas.microsoft.com/office/drawing/2014/main" id="{A850D44D-38CF-F236-A079-519507D1ECEB}"/>
              </a:ext>
            </a:extLst>
          </p:cNvPr>
          <p:cNvSpPr>
            <a:spLocks noGrp="1"/>
          </p:cNvSpPr>
          <p:nvPr>
            <p:ph type="dt" sz="half" idx="10"/>
          </p:nvPr>
        </p:nvSpPr>
        <p:spPr>
          <a:xfrm>
            <a:off x="808890" y="6426689"/>
            <a:ext cx="2514014" cy="365125"/>
          </a:xfrm>
        </p:spPr>
        <p:txBody>
          <a:bodyPr/>
          <a:lstStyle/>
          <a:p>
            <a:r>
              <a:rPr lang="en-US"/>
              <a:t>Robius: App Dev in Rust</a:t>
            </a:r>
            <a:endParaRPr lang="en-US" dirty="0"/>
          </a:p>
        </p:txBody>
      </p:sp>
      <p:pic>
        <p:nvPicPr>
          <p:cNvPr id="6" name="Picture 5" descr="A logo of a company&#10;&#10;Description automatically generated with medium confidence">
            <a:extLst>
              <a:ext uri="{FF2B5EF4-FFF2-40B4-BE49-F238E27FC236}">
                <a16:creationId xmlns:a16="http://schemas.microsoft.com/office/drawing/2014/main" id="{20E11E94-7F10-9194-1BE1-DEE720569A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2858" y="6483808"/>
            <a:ext cx="261619" cy="261619"/>
          </a:xfrm>
          <a:prstGeom prst="rect">
            <a:avLst/>
          </a:prstGeom>
        </p:spPr>
      </p:pic>
    </p:spTree>
    <p:extLst>
      <p:ext uri="{BB962C8B-B14F-4D97-AF65-F5344CB8AC3E}">
        <p14:creationId xmlns:p14="http://schemas.microsoft.com/office/powerpoint/2010/main" val="392312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3E4CF7-90C6-2A6D-53ED-486E6C7B55A3}"/>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6" name="Rectangle">
            <a:extLst>
              <a:ext uri="{FF2B5EF4-FFF2-40B4-BE49-F238E27FC236}">
                <a16:creationId xmlns:a16="http://schemas.microsoft.com/office/drawing/2014/main" id="{4A8C99C8-5422-D20E-FB40-09BAA448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92286" y="3820883"/>
            <a:ext cx="8599694" cy="2046512"/>
          </a:xfrm>
          <a:prstGeom prst="rect">
            <a:avLst/>
          </a:prstGeom>
          <a:gradFill flip="none" rotWithShape="1">
            <a:gsLst>
              <a:gs pos="32000">
                <a:schemeClr val="bg1">
                  <a:alpha val="67000"/>
                </a:schemeClr>
              </a:gs>
              <a:gs pos="0">
                <a:schemeClr val="bg1">
                  <a:alpha val="55000"/>
                </a:schemeClr>
              </a:gs>
              <a:gs pos="99000">
                <a:schemeClr val="bg1">
                  <a:alpha val="55000"/>
                </a:schemeClr>
              </a:gs>
            </a:gsLst>
            <a:path path="circle">
              <a:fillToRect r="100000" b="100000"/>
            </a:path>
            <a:tileRect l="-100000" t="-100000"/>
          </a:gradFill>
          <a:ln w="12700">
            <a:miter lim="400000"/>
          </a:ln>
        </p:spPr>
        <p:txBody>
          <a:bodyPr lIns="50800" tIns="50800" rIns="50800" bIns="50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600" b="0" i="0" u="none" strike="noStrike" kern="1200" cap="all" spc="0" normalizeH="0" baseline="0" noProof="0" dirty="0">
              <a:ln>
                <a:noFill/>
              </a:ln>
              <a:solidFill>
                <a:srgbClr val="FFFFFF"/>
              </a:solidFill>
              <a:effectLst/>
              <a:uLnTx/>
              <a:uFillTx/>
              <a:latin typeface="Tenorite"/>
              <a:ea typeface="+mn-ea"/>
              <a:cs typeface="+mn-cs"/>
              <a:sym typeface="Avenir Next"/>
            </a:endParaRPr>
          </a:p>
        </p:txBody>
      </p:sp>
      <p:sp>
        <p:nvSpPr>
          <p:cNvPr id="7" name="Title 1">
            <a:extLst>
              <a:ext uri="{FF2B5EF4-FFF2-40B4-BE49-F238E27FC236}">
                <a16:creationId xmlns:a16="http://schemas.microsoft.com/office/drawing/2014/main" id="{0749A049-600C-D9A8-6B4D-F5563FCC6868}"/>
              </a:ext>
            </a:extLst>
          </p:cNvPr>
          <p:cNvSpPr txBox="1">
            <a:spLocks/>
          </p:cNvSpPr>
          <p:nvPr/>
        </p:nvSpPr>
        <p:spPr>
          <a:xfrm>
            <a:off x="3975736" y="4434050"/>
            <a:ext cx="3882844" cy="149379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800" kern="1200">
                <a:solidFill>
                  <a:schemeClr val="tx1"/>
                </a:solidFill>
                <a:latin typeface="Seaford Display" pitchFamily="2" charset="0"/>
                <a:ea typeface="+mj-ea"/>
                <a:cs typeface="Seaford Display" pitchFamily="2" charset="0"/>
              </a:defRPr>
            </a:lvl1pPr>
          </a:lstStyle>
          <a:p>
            <a:r>
              <a:rPr lang="en-US" sz="6600" dirty="0"/>
              <a:t>Motivation</a:t>
            </a:r>
          </a:p>
        </p:txBody>
      </p:sp>
      <p:sp>
        <p:nvSpPr>
          <p:cNvPr id="3" name="Slide Number Placeholder 2">
            <a:extLst>
              <a:ext uri="{FF2B5EF4-FFF2-40B4-BE49-F238E27FC236}">
                <a16:creationId xmlns:a16="http://schemas.microsoft.com/office/drawing/2014/main" id="{8C111E95-725E-45BE-135E-363308C660F4}"/>
              </a:ext>
            </a:extLst>
          </p:cNvPr>
          <p:cNvSpPr>
            <a:spLocks noGrp="1"/>
          </p:cNvSpPr>
          <p:nvPr>
            <p:ph type="sldNum" sz="quarter" idx="12"/>
          </p:nvPr>
        </p:nvSpPr>
        <p:spPr/>
        <p:txBody>
          <a:bodyPr/>
          <a:lstStyle/>
          <a:p>
            <a:fld id="{7D62C56D-5E74-2945-931D-C07ECBF0F859}" type="slidenum">
              <a:rPr lang="en-US" smtClean="0"/>
              <a:pPr/>
              <a:t>4</a:t>
            </a:fld>
            <a:endParaRPr lang="en-US" dirty="0"/>
          </a:p>
        </p:txBody>
      </p:sp>
    </p:spTree>
    <p:extLst>
      <p:ext uri="{BB962C8B-B14F-4D97-AF65-F5344CB8AC3E}">
        <p14:creationId xmlns:p14="http://schemas.microsoft.com/office/powerpoint/2010/main" val="118749860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1777459" y="1066119"/>
            <a:ext cx="10414541" cy="5571846"/>
          </a:xfrm>
          <a:prstGeom prst="rect">
            <a:avLst/>
          </a:prstGeom>
          <a:noFill/>
        </p:spPr>
        <p:txBody>
          <a:bodyPr wrap="square">
            <a:spAutoFit/>
          </a:bodyPr>
          <a:lstStyle/>
          <a:p>
            <a:pPr>
              <a:lnSpc>
                <a:spcPct val="125000"/>
              </a:lnSpc>
            </a:pPr>
            <a:r>
              <a:rPr lang="en-US" sz="1300" b="0" noProof="1">
                <a:solidFill>
                  <a:srgbClr val="0000FF"/>
                </a:solidFill>
                <a:effectLst/>
                <a:latin typeface="Menlo" panose="020B0609030804020204" pitchFamily="49" charset="0"/>
              </a:rPr>
              <a:t>impl</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Widget</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for</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TimelineView</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fn</a:t>
            </a:r>
            <a:r>
              <a:rPr lang="en-US" sz="1300" b="0" noProof="1">
                <a:solidFill>
                  <a:srgbClr val="000000"/>
                </a:solidFill>
                <a:effectLst/>
                <a:latin typeface="Menlo" panose="020B0609030804020204" pitchFamily="49" charset="0"/>
              </a:rPr>
              <a:t> </a:t>
            </a:r>
            <a:r>
              <a:rPr lang="en-US" sz="1300" b="0" u="sng" noProof="1">
                <a:solidFill>
                  <a:srgbClr val="795E26"/>
                </a:solidFill>
                <a:effectLst/>
                <a:latin typeface="Menlo" panose="020B0609030804020204" pitchFamily="49" charset="0"/>
              </a:rPr>
              <a:t>draw_walk</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Cx2d</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&amp;</a:t>
            </a:r>
            <a:r>
              <a:rPr lang="en-US" sz="1300" b="0" noProof="1">
                <a:solidFill>
                  <a:srgbClr val="0000FF"/>
                </a:solidFill>
                <a:effectLst/>
                <a:latin typeface="Menlo" panose="020B0609030804020204" pitchFamily="49" charset="0"/>
              </a:rPr>
              <a:t>mut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Scope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walk</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Walk</a:t>
            </a:r>
            <a:r>
              <a:rPr lang="en-US" sz="1300" b="0" noProof="1">
                <a:solidFill>
                  <a:srgbClr val="000000"/>
                </a:solidFill>
                <a:effectLst/>
                <a:latin typeface="Menlo" panose="020B0609030804020204" pitchFamily="49" charset="0"/>
              </a:rPr>
              <a:t>) -&gt; </a:t>
            </a:r>
            <a:r>
              <a:rPr lang="en-US" sz="1300" b="0" noProof="1">
                <a:solidFill>
                  <a:srgbClr val="267F99"/>
                </a:solidFill>
                <a:effectLst/>
                <a:latin typeface="Menlo" panose="020B0609030804020204" pitchFamily="49" charset="0"/>
              </a:rPr>
              <a:t>DrawStep</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while</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 </a:t>
            </a:r>
            <a:r>
              <a:rPr lang="en-US" sz="1300" b="0" u="sng" noProof="1">
                <a:solidFill>
                  <a:srgbClr val="0000FF"/>
                </a:solidFill>
                <a:effectLst/>
                <a:latin typeface="Menlo" panose="020B0609030804020204" pitchFamily="49" charset="0"/>
              </a:rPr>
              <a:t>self</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next_visible_item</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 = self.</a:t>
            </a:r>
            <a:r>
              <a:rPr lang="en-US" sz="1300" b="0" noProof="1">
                <a:solidFill>
                  <a:srgbClr val="001080"/>
                </a:solidFill>
                <a:effectLst/>
                <a:latin typeface="Menlo" panose="020B0609030804020204" pitchFamily="49" charset="0"/>
              </a:rPr>
              <a:t>tl_items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get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tl_idx</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000000"/>
                </a:solidFill>
                <a:latin typeface="Menlo" panose="020B0609030804020204" pitchFamily="49" charset="0"/>
              </a:rPr>
              <a:t>{ ...</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TimelineItemKind</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Event</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 = </a:t>
            </a:r>
            <a:r>
              <a:rPr lang="en-US" sz="1300" b="0" noProof="1">
                <a:solidFill>
                  <a:srgbClr val="AF00DB"/>
                </a:solidFill>
                <a:effectLst/>
                <a:latin typeface="Menlo" panose="020B0609030804020204" pitchFamily="49" charset="0"/>
              </a:rPr>
              <a:t>match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timeline_item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kind</a:t>
            </a: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a:t>
            </a:r>
            <a:r>
              <a:rPr kumimoji="0" lang="en-US" sz="1300" b="0" i="0" u="none" strike="noStrike" kern="1200" cap="none" spc="0" normalizeH="0" baseline="0" noProof="1">
                <a:ln>
                  <a:noFill/>
                </a:ln>
                <a:solidFill>
                  <a:srgbClr val="AF00DB"/>
                </a:solidFill>
                <a:effectLst/>
                <a:uLnTx/>
                <a:uFillTx/>
                <a:latin typeface="Menlo" panose="020B0609030804020204" pitchFamily="49" charset="0"/>
                <a:ea typeface="+mn-ea"/>
                <a:cs typeface="+mn-cs"/>
              </a:rPr>
              <a:t>if </a:t>
            </a:r>
            <a:r>
              <a:rPr lang="en-US" sz="1300" b="0" noProof="1">
                <a:solidFill>
                  <a:srgbClr val="0000FF"/>
                </a:solidFill>
                <a:effectLst/>
                <a:latin typeface="Menlo" panose="020B0609030804020204" pitchFamily="49" charset="0"/>
              </a:rPr>
              <a:t>let </a:t>
            </a:r>
            <a:r>
              <a:rPr lang="en-US" sz="1300" b="0" noProof="1">
                <a:solidFill>
                  <a:srgbClr val="267F99"/>
                </a:solidFill>
                <a:effectLst/>
                <a:latin typeface="Menlo" panose="020B0609030804020204" pitchFamily="49" charset="0"/>
              </a:rPr>
              <a:t>TimelineItemContent</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event_tl_item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 {</a:t>
            </a:r>
            <a:endParaRPr lang="en-US" sz="1300" noProof="1">
              <a:solidFill>
                <a:srgbClr val="000000"/>
              </a:solidFill>
              <a:latin typeface="Menlo" panose="020B0609030804020204" pitchFamily="49" charset="0"/>
            </a:endParaRPr>
          </a:p>
          <a:p>
            <a:pPr>
              <a:lnSpc>
                <a:spcPct val="125000"/>
              </a:lnSpc>
            </a:pPr>
            <a:r>
              <a:rPr lang="en-US" sz="1300" b="0" noProof="1">
                <a:solidFill>
                  <a:srgbClr val="AF00DB"/>
                </a:solidFill>
                <a:effectLst/>
                <a:latin typeface="Menlo" panose="020B0609030804020204" pitchFamily="49" charset="0"/>
              </a:rPr>
              <a:t>          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MessageType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msgtype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existed</a:t>
            </a:r>
            <a:r>
              <a:rPr lang="en-US" sz="1300" b="0" noProof="1">
                <a:solidFill>
                  <a:srgbClr val="000000"/>
                </a:solidFill>
                <a:effectLst/>
                <a:latin typeface="Menlo" panose="020B0609030804020204" pitchFamily="49" charset="0"/>
              </a:rPr>
              <a:t>) = </a:t>
            </a:r>
            <a:r>
              <a:rPr lang="en-US" sz="1300" b="0" u="sng" noProof="1">
                <a:solidFill>
                  <a:srgbClr val="001080"/>
                </a:solidFill>
                <a:effectLst/>
                <a:latin typeface="Menlo" panose="020B0609030804020204" pitchFamily="49" charset="0"/>
              </a:rPr>
              <a:t>list</a:t>
            </a:r>
            <a:r>
              <a:rPr lang="en-US" sz="1300" b="0" noProof="1">
                <a:solidFill>
                  <a:srgbClr val="000000"/>
                </a:solidFill>
                <a:effectLst/>
                <a:latin typeface="Menlo" panose="020B0609030804020204" pitchFamily="49" charset="0"/>
              </a:rPr>
              <a:t>.</a:t>
            </a:r>
            <a:r>
              <a:rPr lang="en-US" sz="1300" b="0" u="sng" noProof="1">
                <a:solidFill>
                  <a:srgbClr val="795E26"/>
                </a:solidFill>
                <a:effectLst/>
                <a:latin typeface="Menlo" panose="020B0609030804020204" pitchFamily="49" charset="0"/>
              </a:rPr>
              <a:t>item </a:t>
            </a:r>
            <a:r>
              <a:rPr lang="en-US" sz="1300" b="0" noProof="1">
                <a:solidFill>
                  <a:srgbClr val="000000"/>
                </a:solidFill>
                <a:effectLst/>
                <a:latin typeface="Menlo" panose="020B0609030804020204" pitchFamily="49" charset="0"/>
              </a:rPr>
              <a:t>(</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item_id</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live_id!</a:t>
            </a:r>
            <a:r>
              <a:rPr lang="en-US" sz="1300" b="0" noProof="1">
                <a:solidFill>
                  <a:srgbClr val="000000"/>
                </a:solidFill>
                <a:effectLst/>
                <a:latin typeface="Menlo" panose="020B0609030804020204" pitchFamily="49" charset="0"/>
              </a:rPr>
              <a:t>(</a:t>
            </a:r>
            <a:r>
              <a:rPr lang="en-US" sz="1300" b="0" noProof="1">
                <a:solidFill>
                  <a:srgbClr val="267F99"/>
                </a:solidFill>
                <a:effectLst/>
                <a:latin typeface="Menlo" panose="020B0609030804020204" pitchFamily="49" charset="0"/>
              </a:rPr>
              <a:t>ImageMessage</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unwrap</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FF"/>
                </a:solidFill>
                <a:effectLst/>
                <a:latin typeface="Menlo" panose="020B0609030804020204" pitchFamily="49" charset="0"/>
              </a:rPr>
              <a:t>            let</a:t>
            </a:r>
            <a:r>
              <a:rPr lang="en-US" sz="1300" b="0" noProof="1">
                <a:solidFill>
                  <a:srgbClr val="000000"/>
                </a:solidFill>
                <a:effectLst/>
                <a:latin typeface="Menlo" panose="020B0609030804020204" pitchFamily="49" charset="0"/>
              </a:rPr>
              <a:t> </a:t>
            </a:r>
            <a:r>
              <a:rPr lang="en-US" sz="1300" b="0" noProof="1">
                <a:solidFill>
                  <a:srgbClr val="0070C1"/>
                </a:solidFill>
                <a:effectLst/>
                <a:latin typeface="Menlo" panose="020B0609030804020204" pitchFamily="49" charset="0"/>
              </a:rPr>
              <a:t>Some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mimetype</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width</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height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info</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as_ref</a:t>
            </a:r>
            <a:r>
              <a:rPr lang="en-US" sz="1300" b="0" noProof="1">
                <a:solidFill>
                  <a:srgbClr val="000000"/>
                </a:solidFill>
                <a:effectLst/>
                <a:latin typeface="Menlo" panose="020B0609030804020204" pitchFamily="49" charset="0"/>
              </a:rPr>
              <a:t>() </a:t>
            </a:r>
            <a:r>
              <a:rPr lang="en-US" sz="1300" b="0" noProof="1">
                <a:solidFill>
                  <a:srgbClr val="AF00DB"/>
                </a:solidFill>
                <a:effectLst/>
                <a:latin typeface="Menlo" panose="020B0609030804020204" pitchFamily="49" charset="0"/>
              </a:rPr>
              <a:t>else</a:t>
            </a:r>
            <a:r>
              <a:rPr lang="en-US" sz="1300" b="0" noProof="1">
                <a:solidFill>
                  <a:srgbClr val="000000"/>
                </a:solidFill>
                <a:effectLst/>
                <a:latin typeface="Menlo" panose="020B0609030804020204" pitchFamily="49" charset="0"/>
              </a:rPr>
              <a:t> {</a:t>
            </a:r>
            <a:r>
              <a:rPr lang="en-US" sz="1300" noProof="1">
                <a:solidFill>
                  <a:srgbClr val="AF00DB"/>
                </a:solidFill>
                <a:latin typeface="Menlo" panose="020B0609030804020204" pitchFamily="49" charset="0"/>
              </a:rPr>
              <a:t> return</a:t>
            </a:r>
            <a:r>
              <a:rPr lang="en-US" sz="1300" b="0" noProof="1">
                <a:solidFill>
                  <a:srgbClr val="000000"/>
                </a:solidFill>
                <a:effectLst/>
                <a:latin typeface="Menlo" panose="020B0609030804020204" pitchFamily="49" charset="0"/>
              </a:rPr>
              <a:t> };</a:t>
            </a:r>
            <a:br>
              <a:rPr lang="en-US" sz="1300" b="0" noProof="1">
                <a:solidFill>
                  <a:srgbClr val="000000"/>
                </a:solidFill>
                <a:effectLst/>
                <a:latin typeface="Menlo" panose="020B0609030804020204" pitchFamily="49" charset="0"/>
              </a:rPr>
            </a:b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text_or_image_widget</a:t>
            </a:r>
            <a:r>
              <a:rPr lang="en-US" sz="1300" b="0" noProof="1">
                <a:solidFill>
                  <a:srgbClr val="000000"/>
                </a:solidFill>
                <a:effectLst/>
                <a:latin typeface="Menlo" panose="020B0609030804020204" pitchFamily="49" charset="0"/>
              </a:rPr>
              <a:t> = </a:t>
            </a:r>
            <a:r>
              <a:rPr lang="en-US" sz="1300" b="0" noProof="1">
                <a:solidFill>
                  <a:srgbClr val="001080"/>
                </a:solidFill>
                <a:effectLst/>
                <a:latin typeface="Menlo" panose="020B0609030804020204" pitchFamily="49" charset="0"/>
              </a:rPr>
              <a:t>item</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text_or_image</a:t>
            </a:r>
            <a:r>
              <a:rPr lang="en-US" sz="1300" b="0" noProof="1">
                <a:solidFill>
                  <a:srgbClr val="000000"/>
                </a:solidFill>
                <a:effectLst/>
                <a:latin typeface="Menlo" panose="020B0609030804020204" pitchFamily="49" charset="0"/>
              </a:rPr>
              <a:t>(</a:t>
            </a:r>
            <a:r>
              <a:rPr lang="en-US" sz="1300" b="0" noProof="1">
                <a:solidFill>
                  <a:srgbClr val="0000FF"/>
                </a:solidFill>
                <a:effectLst/>
                <a:latin typeface="Menlo" panose="020B0609030804020204" pitchFamily="49" charset="0"/>
              </a:rPr>
              <a:t>id!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content</a:t>
            </a:r>
            <a:r>
              <a:rPr lang="en-US" sz="1300" b="0" noProof="1">
                <a:solidFill>
                  <a:srgbClr val="000000"/>
                </a:solidFill>
                <a:effectLst/>
                <a:latin typeface="Menlo" panose="020B0609030804020204" pitchFamily="49" charset="0"/>
              </a:rPr>
              <a:t>.message));</a:t>
            </a:r>
          </a:p>
          <a:p>
            <a:pPr>
              <a:lnSpc>
                <a:spcPct val="125000"/>
              </a:lnSpc>
            </a:pPr>
            <a:r>
              <a:rPr lang="en-US" sz="1300" noProof="1">
                <a:solidFill>
                  <a:srgbClr val="000000"/>
                </a:solidFill>
                <a:latin typeface="Menlo" panose="020B0609030804020204" pitchFamily="49" charset="0"/>
              </a:rPr>
              <a:t>            </a:t>
            </a:r>
            <a:r>
              <a:rPr lang="en-US" sz="1300" b="0" noProof="1">
                <a:solidFill>
                  <a:srgbClr val="AF00DB"/>
                </a:solidFill>
                <a:effectLst/>
                <a:latin typeface="Menlo" panose="020B0609030804020204" pitchFamily="49" charset="0"/>
              </a:rPr>
              <a:t>if</a:t>
            </a:r>
            <a:r>
              <a:rPr lang="en-US" sz="1300" b="0" noProof="1">
                <a:solidFill>
                  <a:srgbClr val="000000"/>
                </a:solidFill>
                <a:effectLst/>
                <a:latin typeface="Menlo" panose="020B0609030804020204" pitchFamily="49" charset="0"/>
              </a:rPr>
              <a:t> </a:t>
            </a:r>
            <a:r>
              <a:rPr lang="en-US" sz="1300" b="0" noProof="1">
                <a:solidFill>
                  <a:srgbClr val="0000FF"/>
                </a:solidFill>
                <a:effectLst/>
                <a:latin typeface="Menlo" panose="020B0609030804020204" pitchFamily="49" charset="0"/>
              </a:rPr>
              <a:t>let</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MediaSource</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Plain</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 =&gt; &amp;</a:t>
            </a:r>
            <a:r>
              <a:rPr lang="en-US" sz="1300" b="0" noProof="1">
                <a:solidFill>
                  <a:srgbClr val="001080"/>
                </a:solidFill>
                <a:effectLst/>
                <a:latin typeface="Menlo" panose="020B0609030804020204" pitchFamily="49" charset="0"/>
              </a:rPr>
              <a:t>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source</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AF00DB"/>
                </a:solidFill>
                <a:effectLst/>
                <a:latin typeface="Menlo" panose="020B0609030804020204" pitchFamily="49" charset="0"/>
              </a:rPr>
              <a:t>              match</a:t>
            </a:r>
            <a:r>
              <a:rPr lang="en-US" sz="1300" b="0" noProof="1">
                <a:solidFill>
                  <a:srgbClr val="000000"/>
                </a:solidFill>
                <a:effectLst/>
                <a:latin typeface="Menlo" panose="020B0609030804020204" pitchFamily="49" charset="0"/>
              </a:rPr>
              <a:t> </a:t>
            </a:r>
            <a:r>
              <a:rPr lang="en-US" sz="1300" b="0" u="sng" noProof="1">
                <a:solidFill>
                  <a:srgbClr val="0000FF"/>
                </a:solidFill>
                <a:effectLst/>
                <a:highlight>
                  <a:srgbClr val="FFFF00"/>
                </a:highlight>
                <a:latin typeface="Menlo" panose="020B0609030804020204" pitchFamily="49" charset="0"/>
              </a:rPr>
              <a:t>self</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001080"/>
                </a:solidFill>
                <a:effectLst/>
                <a:highlight>
                  <a:srgbClr val="FFFF00"/>
                </a:highlight>
                <a:latin typeface="Menlo" panose="020B0609030804020204" pitchFamily="49" charset="0"/>
              </a:rPr>
              <a:t>media_cache</a:t>
            </a:r>
            <a:r>
              <a:rPr lang="en-US" sz="1300" b="0" noProof="1">
                <a:solidFill>
                  <a:srgbClr val="000000"/>
                </a:solidFill>
                <a:effectLst/>
                <a:highlight>
                  <a:srgbClr val="FFFF00"/>
                </a:highlight>
                <a:latin typeface="Menlo" panose="020B0609030804020204" pitchFamily="49" charset="0"/>
              </a:rPr>
              <a:t>.</a:t>
            </a:r>
            <a:r>
              <a:rPr lang="en-US" sz="1300" b="0" u="sng" noProof="1">
                <a:solidFill>
                  <a:srgbClr val="795E26"/>
                </a:solidFill>
                <a:effectLst/>
                <a:highlight>
                  <a:srgbClr val="FFFF00"/>
                </a:highlight>
                <a:latin typeface="Menlo" panose="020B0609030804020204" pitchFamily="49" charset="0"/>
              </a:rPr>
              <a:t>try_get_media_or_fetch</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1080"/>
                </a:solidFill>
                <a:effectLst/>
                <a:highlight>
                  <a:srgbClr val="FFFF00"/>
                </a:highlight>
                <a:latin typeface="Menlo" panose="020B0609030804020204" pitchFamily="49" charset="0"/>
              </a:rPr>
              <a:t>mxc_uri</a:t>
            </a:r>
            <a:r>
              <a:rPr lang="en-US" sz="1300" b="0" noProof="1">
                <a:solidFill>
                  <a:srgbClr val="000000"/>
                </a:solidFill>
                <a:effectLst/>
                <a:highlight>
                  <a:srgbClr val="FFFF00"/>
                </a:highlight>
                <a:latin typeface="Menlo" panose="020B0609030804020204" pitchFamily="49" charset="0"/>
              </a:rPr>
              <a:t>.</a:t>
            </a:r>
            <a:r>
              <a:rPr lang="en-US" sz="1300" b="0" noProof="1">
                <a:solidFill>
                  <a:srgbClr val="795E26"/>
                </a:solidFill>
                <a:effectLst/>
                <a:highlight>
                  <a:srgbClr val="FFFF00"/>
                </a:highlight>
                <a:latin typeface="Menlo" panose="020B0609030804020204" pitchFamily="49" charset="0"/>
              </a:rPr>
              <a:t>clone</a:t>
            </a:r>
            <a:r>
              <a:rPr lang="en-US" sz="1300" b="0" noProof="1">
                <a:solidFill>
                  <a:srgbClr val="000000"/>
                </a:solidFill>
                <a:effectLst/>
                <a:highlight>
                  <a:srgbClr val="FFFF00"/>
                </a:highlight>
                <a:latin typeface="Menlo" panose="020B0609030804020204" pitchFamily="49" charset="0"/>
              </a:rPr>
              <a:t>(), </a:t>
            </a:r>
            <a:r>
              <a:rPr lang="en-US" sz="1300" b="0" noProof="1">
                <a:solidFill>
                  <a:srgbClr val="0070C1"/>
                </a:solidFill>
                <a:effectLst/>
                <a:highlight>
                  <a:srgbClr val="FFFF00"/>
                </a:highlight>
                <a:latin typeface="Menlo" panose="020B0609030804020204" pitchFamily="49" charset="0"/>
              </a:rPr>
              <a:t>None</a:t>
            </a:r>
            <a:r>
              <a:rPr lang="en-US" sz="1300" b="0" noProof="1">
                <a:solidFill>
                  <a:srgbClr val="000000"/>
                </a:solidFill>
                <a:effectLst/>
                <a:highlight>
                  <a:srgbClr val="FFFF00"/>
                </a:highlight>
                <a:latin typeface="Menlo" panose="020B0609030804020204" pitchFamily="49" charset="0"/>
              </a:rPr>
              <a:t>)</a:t>
            </a: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Loaded</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show_image</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noProof="1">
                <a:solidFill>
                  <a:srgbClr val="267F99"/>
                </a:solidFill>
                <a:effectLst/>
                <a:latin typeface="Menlo" panose="020B0609030804020204" pitchFamily="49" charset="0"/>
              </a:rPr>
              <a:t>utils</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load_png_or_jpg</a:t>
            </a:r>
            <a:r>
              <a:rPr lang="en-US" sz="1300" b="0" noProof="1">
                <a:solidFill>
                  <a:srgbClr val="000000"/>
                </a:solidFill>
                <a:effectLst/>
                <a:latin typeface="Menlo" panose="020B0609030804020204" pitchFamily="49" charset="0"/>
              </a:rPr>
              <a:t>(&amp;</a:t>
            </a:r>
            <a:r>
              <a:rPr lang="en-US" sz="1300" b="0" noProof="1">
                <a:solidFill>
                  <a:srgbClr val="001080"/>
                </a:solidFill>
                <a:effectLst/>
                <a:latin typeface="Menlo" panose="020B0609030804020204" pitchFamily="49" charset="0"/>
              </a:rPr>
              <a:t>img</a:t>
            </a:r>
            <a:r>
              <a:rPr lang="en-US" sz="1300" b="0" noProof="1">
                <a:solidFill>
                  <a:srgbClr val="000000"/>
                </a:solidFill>
                <a:effectLst/>
                <a:latin typeface="Menlo" panose="020B0609030804020204" pitchFamily="49" charset="0"/>
              </a:rPr>
              <a:t>, </a:t>
            </a:r>
            <a:r>
              <a:rPr lang="en-US" sz="1300" b="0" u="sng" noProof="1">
                <a:solidFill>
                  <a:srgbClr val="001080"/>
                </a:solidFill>
                <a:effectLst/>
                <a:latin typeface="Menlo" panose="020B0609030804020204" pitchFamily="49" charset="0"/>
              </a:rPr>
              <a:t>cx</a:t>
            </a:r>
            <a:r>
              <a:rPr lang="en-US" sz="1300" b="0" noProof="1">
                <a:solidFill>
                  <a:srgbClr val="000000"/>
                </a:solidFill>
                <a:effectLst/>
                <a:latin typeface="Menlo" panose="020B0609030804020204" pitchFamily="49" charset="0"/>
              </a:rPr>
              <a:t>, &amp;</a:t>
            </a:r>
            <a:r>
              <a:rPr lang="en-US" sz="1300" b="0" noProof="1">
                <a:solidFill>
                  <a:srgbClr val="001080"/>
                </a:solidFill>
                <a:effectLst/>
                <a:latin typeface="Menlo" panose="020B0609030804020204" pitchFamily="49" charset="0"/>
              </a:rPr>
              <a:t>data</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Requested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"Fetching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b="0" noProof="1">
                <a:solidFill>
                  <a:srgbClr val="267F99"/>
                </a:solidFill>
                <a:effectLst/>
                <a:latin typeface="Menlo" panose="020B0609030804020204" pitchFamily="49" charset="0"/>
              </a:rPr>
              <a:t>                MediaCacheEntry</a:t>
            </a:r>
            <a:r>
              <a:rPr lang="en-US" sz="1300" b="0" noProof="1">
                <a:solidFill>
                  <a:srgbClr val="000000"/>
                </a:solidFill>
                <a:effectLst/>
                <a:latin typeface="Menlo" panose="020B0609030804020204" pitchFamily="49" charset="0"/>
              </a:rPr>
              <a:t>::</a:t>
            </a:r>
            <a:r>
              <a:rPr lang="en-US" sz="1300" b="0" noProof="1">
                <a:solidFill>
                  <a:srgbClr val="0070C1"/>
                </a:solidFill>
                <a:effectLst/>
                <a:latin typeface="Menlo" panose="020B0609030804020204" pitchFamily="49" charset="0"/>
              </a:rPr>
              <a:t>Failed</a:t>
            </a:r>
            <a:r>
              <a:rPr lang="en-US" sz="1300" b="0" noProof="1">
                <a:solidFill>
                  <a:srgbClr val="000000"/>
                </a:solidFill>
                <a:effectLst/>
                <a:latin typeface="Menlo" panose="020B0609030804020204" pitchFamily="49" charset="0"/>
              </a:rPr>
              <a:t> =&gt; {</a:t>
            </a:r>
          </a:p>
          <a:p>
            <a:pPr>
              <a:lnSpc>
                <a:spcPct val="125000"/>
              </a:lnSpc>
            </a:pPr>
            <a:r>
              <a:rPr lang="en-US" sz="1300" b="0" noProof="1">
                <a:solidFill>
                  <a:srgbClr val="001080"/>
                </a:solidFill>
                <a:effectLst/>
                <a:latin typeface="Menlo" panose="020B0609030804020204" pitchFamily="49" charset="0"/>
              </a:rPr>
              <a:t>                  text_or_image_widget</a:t>
            </a:r>
            <a:r>
              <a:rPr lang="en-US" sz="1300" b="0" noProof="1">
                <a:solidFill>
                  <a:srgbClr val="000000"/>
                </a:solidFill>
                <a:effectLst/>
                <a:latin typeface="Menlo" panose="020B0609030804020204" pitchFamily="49" charset="0"/>
              </a:rPr>
              <a:t>.</a:t>
            </a:r>
            <a:r>
              <a:rPr lang="en-US" sz="1300" b="0" noProof="1">
                <a:solidFill>
                  <a:srgbClr val="795E26"/>
                </a:solidFill>
                <a:effectLst/>
                <a:latin typeface="Menlo" panose="020B0609030804020204" pitchFamily="49" charset="0"/>
              </a:rPr>
              <a:t>set_text</a:t>
            </a:r>
            <a:r>
              <a:rPr lang="en-US" sz="1300" b="0" noProof="1">
                <a:solidFill>
                  <a:srgbClr val="000000"/>
                </a:solidFill>
                <a:effectLst/>
                <a:latin typeface="Menlo" panose="020B0609030804020204" pitchFamily="49" charset="0"/>
              </a:rPr>
              <a:t>(&amp;</a:t>
            </a:r>
            <a:r>
              <a:rPr lang="en-US" sz="1300" b="0" noProof="1">
                <a:solidFill>
                  <a:srgbClr val="0000FF"/>
                </a:solidFill>
                <a:effectLst/>
                <a:latin typeface="Menlo" panose="020B0609030804020204" pitchFamily="49" charset="0"/>
              </a:rPr>
              <a:t>format!</a:t>
            </a:r>
            <a:r>
              <a:rPr lang="en-US" sz="1300" b="0" noProof="1">
                <a:solidFill>
                  <a:srgbClr val="000000"/>
                </a:solidFill>
                <a:effectLst/>
                <a:latin typeface="Menlo" panose="020B0609030804020204" pitchFamily="49" charset="0"/>
              </a:rPr>
              <a:t>(</a:t>
            </a:r>
            <a:r>
              <a:rPr lang="en-US" sz="1300" b="0" noProof="1">
                <a:solidFill>
                  <a:srgbClr val="A31515"/>
                </a:solidFill>
                <a:effectLst/>
                <a:latin typeface="Menlo" panose="020B0609030804020204" pitchFamily="49" charset="0"/>
              </a:rPr>
              <a:t>"Failed to fetch image from </a:t>
            </a:r>
            <a:r>
              <a:rPr lang="en-US" sz="1300" b="0" noProof="1">
                <a:solidFill>
                  <a:srgbClr val="0000FF"/>
                </a:solidFill>
                <a:effectLst/>
                <a:latin typeface="Menlo" panose="020B0609030804020204" pitchFamily="49" charset="0"/>
              </a:rPr>
              <a:t>{:?}</a:t>
            </a:r>
            <a:r>
              <a:rPr lang="en-US" sz="1300" b="0" noProof="1">
                <a:solidFill>
                  <a:srgbClr val="A31515"/>
                </a:solidFill>
                <a:effectLst/>
                <a:latin typeface="Menlo" panose="020B0609030804020204" pitchFamily="49" charset="0"/>
              </a:rPr>
              <a:t>"</a:t>
            </a:r>
            <a:r>
              <a:rPr lang="en-US" sz="1300" b="0" noProof="1">
                <a:solidFill>
                  <a:srgbClr val="000000"/>
                </a:solidFill>
                <a:effectLst/>
                <a:latin typeface="Menlo" panose="020B0609030804020204" pitchFamily="49" charset="0"/>
              </a:rPr>
              <a:t>, </a:t>
            </a:r>
            <a:r>
              <a:rPr lang="en-US" sz="1300" b="0" noProof="1">
                <a:solidFill>
                  <a:srgbClr val="001080"/>
                </a:solidFill>
                <a:effectLst/>
                <a:latin typeface="Menlo" panose="020B0609030804020204" pitchFamily="49" charset="0"/>
              </a:rPr>
              <a:t>mxc_uri</a:t>
            </a:r>
            <a:r>
              <a:rPr lang="en-US" sz="1300" b="0" noProof="1">
                <a:solidFill>
                  <a:srgbClr val="000000"/>
                </a:solidFill>
                <a:effectLst/>
                <a:latin typeface="Menlo" panose="020B0609030804020204" pitchFamily="49" charset="0"/>
              </a:rPr>
              <a:t>));</a:t>
            </a:r>
          </a:p>
          <a:p>
            <a:pPr>
              <a:lnSpc>
                <a:spcPct val="125000"/>
              </a:lnSpc>
            </a:pPr>
            <a:r>
              <a:rPr lang="en-US" sz="1300" b="0" noProof="1">
                <a:solidFill>
                  <a:srgbClr val="000000"/>
                </a:solidFill>
                <a:effectLst/>
                <a:latin typeface="Menlo" panose="020B0609030804020204" pitchFamily="49" charset="0"/>
              </a:rPr>
              <a:t>                }</a:t>
            </a:r>
          </a:p>
          <a:p>
            <a:pPr>
              <a:lnSpc>
                <a:spcPct val="125000"/>
              </a:lnSpc>
            </a:pPr>
            <a:r>
              <a:rPr lang="en-US" sz="1300" noProof="1">
                <a:solidFill>
                  <a:srgbClr val="000000"/>
                </a:solidFill>
                <a:latin typeface="Menlo" panose="020B0609030804020204" pitchFamily="49" charset="0"/>
              </a:rPr>
              <a:t>              } ...</a:t>
            </a:r>
            <a:endParaRPr lang="en-US" sz="1300" b="0" noProof="1">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40</a:t>
            </a:fld>
            <a:endParaRPr lang="en-US"/>
          </a:p>
        </p:txBody>
      </p:sp>
      <p:sp>
        <p:nvSpPr>
          <p:cNvPr id="9" name="Content Placeholder 6">
            <a:extLst>
              <a:ext uri="{FF2B5EF4-FFF2-40B4-BE49-F238E27FC236}">
                <a16:creationId xmlns:a16="http://schemas.microsoft.com/office/drawing/2014/main" id="{9A449CEA-4E73-B6D2-F86E-2DBAA5E49D28}"/>
              </a:ext>
            </a:extLst>
          </p:cNvPr>
          <p:cNvSpPr txBox="1">
            <a:spLocks/>
          </p:cNvSpPr>
          <p:nvPr/>
        </p:nvSpPr>
        <p:spPr>
          <a:xfrm>
            <a:off x="-34290" y="3736130"/>
            <a:ext cx="3101340" cy="20703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enorite"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enorite"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enorite"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enorite"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0188" indent="0">
              <a:buNone/>
            </a:pPr>
            <a:r>
              <a:rPr lang="en-US" b="1" dirty="0">
                <a:solidFill>
                  <a:schemeClr val="accent6">
                    <a:lumMod val="75000"/>
                  </a:schemeClr>
                </a:solidFill>
              </a:rPr>
              <a:t>Solution:</a:t>
            </a:r>
          </a:p>
          <a:p>
            <a:pPr marL="230188" indent="0">
              <a:buNone/>
            </a:pPr>
            <a:r>
              <a:rPr lang="en-US" sz="2000" dirty="0"/>
              <a:t>A concurrency-aware </a:t>
            </a:r>
            <a:r>
              <a:rPr lang="en-US" sz="2000" dirty="0" err="1"/>
              <a:t>impl</a:t>
            </a:r>
            <a:r>
              <a:rPr lang="en-US" sz="2000" dirty="0"/>
              <a:t> that requests an async function to be run</a:t>
            </a:r>
            <a:br>
              <a:rPr lang="en-US" sz="2000" dirty="0"/>
            </a:br>
            <a:r>
              <a:rPr lang="en-US" sz="2000" dirty="0"/>
              <a:t>in a different context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1777459" y="3977640"/>
            <a:ext cx="138865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F28B1E4F-1403-5093-ADDE-99593BDFBA8D}"/>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5E107CB7-F7C8-6BAF-6103-815A297D71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32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26CD2D6-83A3-DFA5-3D6E-808D97F42736}"/>
              </a:ext>
            </a:extLst>
          </p:cNvPr>
          <p:cNvSpPr txBox="1"/>
          <p:nvPr/>
        </p:nvSpPr>
        <p:spPr>
          <a:xfrm>
            <a:off x="518161" y="1048072"/>
            <a:ext cx="9048750" cy="4821641"/>
          </a:xfrm>
          <a:prstGeom prst="rect">
            <a:avLst/>
          </a:prstGeom>
          <a:noFill/>
        </p:spPr>
        <p:txBody>
          <a:bodyPr wrap="square">
            <a:spAutoFit/>
          </a:bodyPr>
          <a:lstStyle/>
          <a:p>
            <a:pPr>
              <a:lnSpc>
                <a:spcPct val="125000"/>
              </a:lnSpc>
            </a:pPr>
            <a:r>
              <a:rPr lang="en-US" sz="1300" b="0" dirty="0">
                <a:solidFill>
                  <a:srgbClr val="008000"/>
                </a:solidFill>
                <a:effectLst/>
                <a:latin typeface="Menlo" panose="020B0609030804020204" pitchFamily="49" charset="0"/>
              </a:rPr>
              <a:t>/// Tries to get the media from the cache, or submits an async request to fetch it.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This method *does not* block or wait for the media to be fetched,</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and will return `</a:t>
            </a:r>
            <a:r>
              <a:rPr lang="en-US" sz="1300" b="0" dirty="0" err="1">
                <a:solidFill>
                  <a:srgbClr val="008000"/>
                </a:solidFill>
                <a:effectLst/>
                <a:latin typeface="Menlo" panose="020B0609030804020204" pitchFamily="49" charset="0"/>
              </a:rPr>
              <a:t>MediaCache</a:t>
            </a:r>
            <a:r>
              <a:rPr lang="en-US" sz="1300" b="0" dirty="0">
                <a:solidFill>
                  <a:srgbClr val="008000"/>
                </a:solidFill>
                <a:effectLst/>
                <a:latin typeface="Menlo" panose="020B0609030804020204" pitchFamily="49" charset="0"/>
              </a:rPr>
              <a:t>::Requested` while the async request is in flight.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8000"/>
                </a:solidFill>
                <a:effectLst/>
                <a:latin typeface="Menlo" panose="020B0609030804020204" pitchFamily="49" charset="0"/>
              </a:rPr>
              <a:t>/// If a request is already in flight, this will not issue a new redundant request.</a:t>
            </a:r>
            <a:endParaRPr lang="en-US" sz="1300" b="0" dirty="0">
              <a:solidFill>
                <a:srgbClr val="000000"/>
              </a:solidFill>
              <a:effectLst/>
              <a:latin typeface="Menlo" panose="020B0609030804020204" pitchFamily="49" charset="0"/>
            </a:endParaRPr>
          </a:p>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u="sng" dirty="0" err="1">
                <a:solidFill>
                  <a:srgbClr val="795E26"/>
                </a:solidFill>
                <a:effectLst/>
                <a:latin typeface="Menlo" panose="020B0609030804020204" pitchFamily="49" charset="0"/>
              </a:rPr>
              <a:t>try_get_media_or_fetch</a:t>
            </a:r>
            <a:r>
              <a:rPr lang="en-US" sz="1300" b="0" dirty="0">
                <a:solidFill>
                  <a:srgbClr val="000000"/>
                </a:solidFill>
                <a:effectLst/>
                <a:latin typeface="Menlo" panose="020B0609030804020204" pitchFamily="49" charset="0"/>
              </a:rPr>
              <a:t>(&amp;</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00FF"/>
                </a:solidFill>
                <a:effectLst/>
                <a:latin typeface="Menlo" panose="020B0609030804020204" pitchFamily="49" charset="0"/>
              </a:rPr>
              <a:t>self</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OwnedMxcUri</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 -&gt; </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b="0" u="sng" dirty="0" err="1">
                <a:solidFill>
                  <a:srgbClr val="001080"/>
                </a:solidFill>
                <a:effectLst/>
                <a:latin typeface="Menlo" panose="020B0609030804020204" pitchFamily="49" charset="0"/>
              </a:rPr>
              <a:t>value_ref</a:t>
            </a:r>
            <a:r>
              <a:rPr lang="en-US" sz="1300" b="0" dirty="0">
                <a:solidFill>
                  <a:srgbClr val="000000"/>
                </a:solidFill>
                <a:effectLst/>
                <a:latin typeface="Menlo" panose="020B0609030804020204" pitchFamily="49" charset="0"/>
              </a:rPr>
              <a:t> = </a:t>
            </a:r>
            <a:r>
              <a:rPr lang="en-US" sz="1300" b="0" dirty="0">
                <a:solidFill>
                  <a:srgbClr val="AF00DB"/>
                </a:solidFill>
                <a:effectLst/>
                <a:latin typeface="Menlo" panose="020B0609030804020204" pitchFamily="49" charset="0"/>
              </a:rPr>
              <a:t>match</a:t>
            </a:r>
            <a:r>
              <a:rPr lang="en-US" sz="1300" b="0" dirty="0">
                <a:solidFill>
                  <a:srgbClr val="000000"/>
                </a:solidFill>
                <a:effectLst/>
                <a:latin typeface="Menlo" panose="020B0609030804020204" pitchFamily="49" charset="0"/>
              </a:rPr>
              <a:t> </a:t>
            </a:r>
            <a:r>
              <a:rPr lang="en-US" sz="1300" b="0" u="sng" dirty="0" err="1">
                <a:solidFill>
                  <a:srgbClr val="0000FF"/>
                </a:solidFill>
                <a:effectLst/>
                <a:latin typeface="Menlo" panose="020B0609030804020204" pitchFamily="49" charset="0"/>
              </a:rPr>
              <a:t>self</a:t>
            </a:r>
            <a:r>
              <a:rPr lang="en-US" sz="1300" b="0" dirty="0" err="1">
                <a:solidFill>
                  <a:srgbClr val="000000"/>
                </a:solidFill>
                <a:effectLst/>
                <a:latin typeface="Menlo" panose="020B0609030804020204" pitchFamily="49" charset="0"/>
              </a:rPr>
              <a:t>.</a:t>
            </a:r>
            <a:r>
              <a:rPr lang="en-US" sz="1300" b="0" u="sng" dirty="0" err="1">
                <a:solidFill>
                  <a:srgbClr val="795E26"/>
                </a:solidFill>
                <a:effectLst/>
                <a:latin typeface="Menlo" panose="020B0609030804020204" pitchFamily="49" charset="0"/>
              </a:rPr>
              <a:t>entry</a:t>
            </a:r>
            <a:r>
              <a:rPr lang="en-US" sz="1300" b="0" dirty="0">
                <a:solidFill>
                  <a:srgbClr val="000000"/>
                </a:solidFill>
                <a:effectLst/>
                <a:latin typeface="Menlo" panose="020B0609030804020204" pitchFamily="49" charset="0"/>
              </a:rPr>
              <a:t>(</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clone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Vacant</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vacant</a:t>
            </a:r>
            <a:r>
              <a:rPr lang="en-US" sz="1300" b="0" dirty="0">
                <a:solidFill>
                  <a:srgbClr val="000000"/>
                </a:solidFill>
                <a:effectLst/>
                <a:latin typeface="Menlo" panose="020B0609030804020204" pitchFamily="49" charset="0"/>
              </a:rPr>
              <a:t>) =&gt; </a:t>
            </a:r>
            <a:r>
              <a:rPr lang="en-US" sz="1300" b="0" dirty="0" err="1">
                <a:solidFill>
                  <a:srgbClr val="001080"/>
                </a:solidFill>
                <a:effectLst/>
                <a:latin typeface="Menlo" panose="020B0609030804020204" pitchFamily="49" charset="0"/>
              </a:rPr>
              <a:t>vacant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insert</a:t>
            </a:r>
            <a:r>
              <a:rPr lang="en-US" sz="1300" b="0" dirty="0">
                <a:solidFill>
                  <a:srgbClr val="000000"/>
                </a:solidFill>
                <a:effectLst/>
                <a:latin typeface="Menlo" panose="020B0609030804020204" pitchFamily="49" charset="0"/>
              </a:rPr>
              <a: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Requested</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267F99"/>
                </a:solidFill>
                <a:effectLst/>
                <a:latin typeface="Menlo" panose="020B0609030804020204" pitchFamily="49" charset="0"/>
              </a:rPr>
              <a:t>    Entry</a:t>
            </a:r>
            <a:r>
              <a:rPr lang="en-US" sz="1300" b="0" dirty="0">
                <a:solidFill>
                  <a:srgbClr val="000000"/>
                </a:solidFill>
                <a:effectLst/>
                <a:latin typeface="Menlo" panose="020B0609030804020204" pitchFamily="49" charset="0"/>
              </a:rPr>
              <a:t>::</a:t>
            </a:r>
            <a:r>
              <a:rPr lang="en-US" sz="1300" b="0" dirty="0">
                <a:solidFill>
                  <a:srgbClr val="0070C1"/>
                </a:solidFill>
                <a:effectLst/>
                <a:latin typeface="Menlo" panose="020B0609030804020204" pitchFamily="49" charset="0"/>
              </a:rPr>
              <a:t>Occupied</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occupied</a:t>
            </a:r>
            <a:r>
              <a:rPr lang="en-US" sz="1300" b="0" dirty="0">
                <a:solidFill>
                  <a:srgbClr val="000000"/>
                </a:solidFill>
                <a:effectLst/>
                <a:latin typeface="Menlo" panose="020B0609030804020204" pitchFamily="49" charset="0"/>
              </a:rPr>
              <a:t>) =&gt; </a:t>
            </a:r>
            <a:r>
              <a:rPr lang="en-US" sz="1300" b="0" dirty="0">
                <a:solidFill>
                  <a:srgbClr val="AF00DB"/>
                </a:solidFill>
                <a:effectLst/>
                <a:latin typeface="Menlo" panose="020B0609030804020204" pitchFamily="49" charset="0"/>
              </a:rPr>
              <a:t>return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occupied</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async_ctx</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submit_async_request</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mxc_uri</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into</a:t>
            </a:r>
            <a:r>
              <a:rPr lang="en-US" sz="1300" b="0" dirty="0">
                <a:solidFill>
                  <a:srgbClr val="000000"/>
                </a:solidFill>
                <a:effectLst/>
                <a:latin typeface="Menlo" panose="020B0609030804020204" pitchFamily="49" charset="0"/>
              </a:rPr>
              <a: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a:t>
            </a:r>
          </a:p>
          <a:p>
            <a:pPr>
              <a:lnSpc>
                <a:spcPct val="125000"/>
              </a:lnSpc>
            </a:pPr>
            <a:endParaRPr lang="en-US" sz="1300" b="0" dirty="0">
              <a:solidFill>
                <a:srgbClr val="000000"/>
              </a:solidFill>
              <a:effectLst/>
              <a:latin typeface="Menlo" panose="020B0609030804020204" pitchFamily="49" charset="0"/>
            </a:endParaRP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41</a:t>
            </a:fld>
            <a:endParaRPr lang="en-US"/>
          </a:p>
        </p:txBody>
      </p:sp>
      <p:sp>
        <p:nvSpPr>
          <p:cNvPr id="15" name="Rounded Rectangle 14">
            <a:extLst>
              <a:ext uri="{FF2B5EF4-FFF2-40B4-BE49-F238E27FC236}">
                <a16:creationId xmlns:a16="http://schemas.microsoft.com/office/drawing/2014/main" id="{A31AF71C-CF0A-18F5-6668-1EF5667E9970}"/>
              </a:ext>
            </a:extLst>
          </p:cNvPr>
          <p:cNvSpPr/>
          <p:nvPr/>
        </p:nvSpPr>
        <p:spPr>
          <a:xfrm>
            <a:off x="6320790" y="388688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p:cNvCxnSpPr>
          <p:nvPr/>
        </p:nvCxnSpPr>
        <p:spPr>
          <a:xfrm>
            <a:off x="4091940" y="3943350"/>
            <a:ext cx="2354580" cy="731520"/>
          </a:xfrm>
          <a:prstGeom prst="curved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F47B51F-E604-7721-E7CA-6516B2E380B5}"/>
              </a:ext>
            </a:extLst>
          </p:cNvPr>
          <p:cNvSpPr>
            <a:spLocks noGrp="1"/>
          </p:cNvSpPr>
          <p:nvPr>
            <p:ph type="dt" sz="half" idx="10"/>
          </p:nvPr>
        </p:nvSpPr>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8E517EA9-7776-620E-525E-76BFBB25D7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576212653"/>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0B95B0-540B-FED1-CA89-B516B32BDA00}"/>
              </a:ext>
            </a:extLst>
          </p:cNvPr>
          <p:cNvSpPr txBox="1"/>
          <p:nvPr/>
        </p:nvSpPr>
        <p:spPr>
          <a:xfrm>
            <a:off x="590550" y="3546648"/>
            <a:ext cx="9820734" cy="2320956"/>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 </a:t>
            </a:r>
            <a:r>
              <a:rPr lang="en-US" sz="1300" b="0" dirty="0" err="1">
                <a:solidFill>
                  <a:srgbClr val="795E26"/>
                </a:solidFill>
                <a:effectLst/>
                <a:latin typeface="Menlo" panose="020B0609030804020204" pitchFamily="49" charset="0"/>
              </a:rPr>
              <a:t>async_worker</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mut</a:t>
            </a:r>
            <a:r>
              <a:rPr lang="en-US" sz="1300" b="0" dirty="0">
                <a:solidFill>
                  <a:srgbClr val="000000"/>
                </a:solidFill>
                <a:effectLst/>
                <a:latin typeface="Menlo" panose="020B0609030804020204" pitchFamily="49" charset="0"/>
              </a:rPr>
              <a:t> </a:t>
            </a:r>
            <a:r>
              <a:rPr lang="en-US" sz="1300" b="0" u="sng" dirty="0">
                <a:solidFill>
                  <a:srgbClr val="001080"/>
                </a:solidFill>
                <a:effectLst/>
                <a:latin typeface="Menlo" panose="020B0609030804020204" pitchFamily="49" charset="0"/>
              </a:rPr>
              <a:t>receiver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UnboundedReceiver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&gt;) -&gt; </a:t>
            </a:r>
            <a:r>
              <a:rPr lang="en-US" sz="1300" b="0" dirty="0">
                <a:solidFill>
                  <a:srgbClr val="267F99"/>
                </a:solidFill>
                <a:effectLst/>
                <a:latin typeface="Menlo" panose="020B0609030804020204" pitchFamily="49" charset="0"/>
              </a:rPr>
              <a:t>Result</a:t>
            </a:r>
            <a:r>
              <a:rPr lang="en-US" sz="1300" b="0" dirty="0">
                <a:solidFill>
                  <a:srgbClr val="000000"/>
                </a:solidFill>
                <a:effectLst/>
                <a:latin typeface="Menlo" panose="020B0609030804020204" pitchFamily="49" charset="0"/>
              </a:rPr>
              <a:t>&lt;()&gt; {</a:t>
            </a:r>
          </a:p>
          <a:p>
            <a:pPr>
              <a:lnSpc>
                <a:spcPct val="125000"/>
              </a:lnSpc>
            </a:pPr>
            <a:r>
              <a:rPr lang="en-US" sz="1300" b="0" dirty="0">
                <a:solidFill>
                  <a:srgbClr val="AF00DB"/>
                </a:solidFill>
                <a:effectLst/>
                <a:latin typeface="Menlo" panose="020B0609030804020204" pitchFamily="49" charset="0"/>
              </a:rPr>
              <a:t>  while</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let</a:t>
            </a:r>
            <a:r>
              <a:rPr lang="en-US" sz="1300" b="0" dirty="0">
                <a:solidFill>
                  <a:srgbClr val="000000"/>
                </a:solidFill>
                <a:effectLst/>
                <a:latin typeface="Menlo" panose="020B0609030804020204" pitchFamily="49" charset="0"/>
              </a:rPr>
              <a:t> </a:t>
            </a:r>
            <a:r>
              <a:rPr lang="en-US" sz="1300" b="0" dirty="0">
                <a:solidFill>
                  <a:srgbClr val="0070C1"/>
                </a:solidFill>
                <a:effectLst/>
                <a:latin typeface="Menlo" panose="020B0609030804020204" pitchFamily="49" charset="0"/>
              </a:rPr>
              <a:t>Some</a:t>
            </a:r>
            <a:r>
              <a:rPr lang="en-US" sz="1300" b="0" dirty="0">
                <a:solidFill>
                  <a:srgbClr val="000000"/>
                </a:solidFill>
                <a:effectLst/>
                <a:latin typeface="Menlo" panose="020B0609030804020204" pitchFamily="49" charset="0"/>
              </a:rPr>
              <a:t>(</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 </a:t>
            </a:r>
            <a:r>
              <a:rPr lang="en-US" sz="1300" b="0" u="sng" dirty="0" err="1">
                <a:solidFill>
                  <a:srgbClr val="001080"/>
                </a:solidFill>
                <a:effectLst/>
                <a:latin typeface="Menlo" panose="020B0609030804020204" pitchFamily="49" charset="0"/>
              </a:rPr>
              <a:t>receiver</a:t>
            </a:r>
            <a:r>
              <a:rPr lang="en-US" sz="1300" b="0" dirty="0" err="1">
                <a:solidFill>
                  <a:srgbClr val="000000"/>
                </a:solidFill>
                <a:effectLst/>
                <a:latin typeface="Menlo" panose="020B0609030804020204" pitchFamily="49" charset="0"/>
              </a:rPr>
              <a:t>.</a:t>
            </a:r>
            <a:r>
              <a:rPr lang="en-US" sz="1300" b="0" u="sng" dirty="0" err="1">
                <a:solidFill>
                  <a:srgbClr val="795E26"/>
                </a:solidFill>
                <a:effectLst/>
                <a:latin typeface="Menlo" panose="020B0609030804020204" pitchFamily="49" charset="0"/>
              </a:rPr>
              <a:t>recv</a:t>
            </a:r>
            <a:r>
              <a:rPr lang="en-US" sz="1300" b="0" dirty="0">
                <a:solidFill>
                  <a:srgbClr val="000000"/>
                </a:solidFill>
                <a:effectLst/>
                <a:latin typeface="Menlo" panose="020B0609030804020204" pitchFamily="49" charset="0"/>
              </a:rPr>
              <a:t>().</a:t>
            </a:r>
            <a:r>
              <a:rPr lang="en-US" sz="1300" b="0" dirty="0">
                <a:solidFill>
                  <a:srgbClr val="AF00DB"/>
                </a:solidFill>
                <a:effectLst/>
                <a:latin typeface="Menlo" panose="020B0609030804020204" pitchFamily="49" charset="0"/>
              </a:rPr>
              <a:t>await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AF00DB"/>
                </a:solidFill>
                <a:effectLst/>
                <a:latin typeface="Menlo" panose="020B0609030804020204" pitchFamily="49" charset="0"/>
              </a:rPr>
              <a:t>    match</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request</a:t>
            </a:r>
            <a:r>
              <a:rPr lang="en-US" sz="1300" b="0" dirty="0">
                <a:solidFill>
                  <a:srgbClr val="000000"/>
                </a:solidFill>
                <a:effectLst/>
                <a:latin typeface="Menlo" panose="020B0609030804020204" pitchFamily="49" charset="0"/>
              </a:rPr>
              <a:t> {</a:t>
            </a:r>
            <a:br>
              <a:rPr lang="en-US" sz="1300" b="0" dirty="0">
                <a:solidFill>
                  <a:srgbClr val="000000"/>
                </a:solidFill>
                <a:effectLst/>
                <a:latin typeface="Menlo" panose="020B0609030804020204" pitchFamily="49" charset="0"/>
              </a:rPr>
            </a:b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 =&gt; {</a:t>
            </a:r>
          </a:p>
          <a:p>
            <a:pPr>
              <a:lnSpc>
                <a:spcPct val="125000"/>
              </a:lnSpc>
            </a:pPr>
            <a:r>
              <a:rPr lang="en-US" sz="1300" b="0" dirty="0">
                <a:solidFill>
                  <a:srgbClr val="267F99"/>
                </a:solidFill>
                <a:effectLst/>
                <a:latin typeface="Menlo" panose="020B0609030804020204" pitchFamily="49" charset="0"/>
              </a:rPr>
              <a:t>        Handle</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current</a:t>
            </a:r>
            <a:r>
              <a:rPr lang="en-US" sz="1300" b="0" dirty="0">
                <a:solidFill>
                  <a:srgbClr val="000000"/>
                </a:solidFill>
                <a:effectLst/>
                <a:latin typeface="Menlo" panose="020B0609030804020204" pitchFamily="49" charset="0"/>
              </a:rPr>
              <a:t>().</a:t>
            </a:r>
            <a:r>
              <a:rPr lang="en-US" sz="1300" b="0" dirty="0">
                <a:solidFill>
                  <a:srgbClr val="795E26"/>
                </a:solidFill>
                <a:effectLst/>
                <a:latin typeface="Menlo" panose="020B0609030804020204" pitchFamily="49" charset="0"/>
              </a:rPr>
              <a:t>spawn</a:t>
            </a:r>
            <a:r>
              <a:rPr lang="en-US" sz="1300" b="0" dirty="0">
                <a:solidFill>
                  <a:srgbClr val="000000"/>
                </a:solidFill>
                <a:effectLst/>
                <a:latin typeface="Menlo" panose="020B0609030804020204" pitchFamily="49" charset="0"/>
              </a:rPr>
              <a:t>(</a:t>
            </a:r>
            <a:r>
              <a:rPr lang="en-US" sz="1300" b="0" dirty="0">
                <a:solidFill>
                  <a:srgbClr val="0000FF"/>
                </a:solidFill>
                <a:effectLst/>
                <a:latin typeface="Menlo" panose="020B0609030804020204" pitchFamily="49" charset="0"/>
              </a:rPr>
              <a:t>async</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move</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FF"/>
                </a:solidFill>
                <a:effectLst/>
                <a:latin typeface="Menlo" panose="020B0609030804020204" pitchFamily="49" charset="0"/>
              </a:rPr>
              <a:t>          let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 </a:t>
            </a:r>
            <a:r>
              <a:rPr lang="en-US" sz="1300" b="0" dirty="0" err="1">
                <a:solidFill>
                  <a:srgbClr val="001080"/>
                </a:solidFill>
                <a:effectLst/>
                <a:latin typeface="Menlo" panose="020B0609030804020204" pitchFamily="49" charset="0"/>
              </a:rPr>
              <a:t>client</a:t>
            </a:r>
            <a:r>
              <a:rPr lang="en-US" sz="1300" b="0" dirty="0" err="1">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media</a:t>
            </a:r>
            <a:r>
              <a:rPr lang="en-US" sz="1300" b="0" dirty="0">
                <a:solidFill>
                  <a:srgbClr val="000000"/>
                </a:solidFill>
                <a:effectLst/>
                <a:latin typeface="Menlo" panose="020B0609030804020204" pitchFamily="49" charset="0"/>
              </a:rPr>
              <a:t>().</a:t>
            </a:r>
            <a:r>
              <a:rPr lang="en-US" sz="1300" b="0" dirty="0" err="1">
                <a:solidFill>
                  <a:srgbClr val="795E26"/>
                </a:solidFill>
                <a:effectLst/>
                <a:latin typeface="Menlo" panose="020B0609030804020204" pitchFamily="49" charset="0"/>
              </a:rPr>
              <a:t>get_media_content</a:t>
            </a:r>
            <a:r>
              <a:rPr lang="en-US" sz="1300" b="0" dirty="0">
                <a:solidFill>
                  <a:srgbClr val="000000"/>
                </a:solidFill>
                <a:effectLst/>
                <a:latin typeface="Menlo" panose="020B0609030804020204" pitchFamily="49" charset="0"/>
              </a:rPr>
              <a:t>(&amp;</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a:solidFill>
                  <a:srgbClr val="0000FF"/>
                </a:solidFill>
                <a:effectLst/>
                <a:latin typeface="Menlo" panose="020B0609030804020204" pitchFamily="49" charset="0"/>
              </a:rPr>
              <a:t>true</a:t>
            </a:r>
            <a:r>
              <a:rPr lang="en-US" sz="1300" b="0" dirty="0">
                <a:solidFill>
                  <a:srgbClr val="000000"/>
                </a:solidFill>
                <a:effectLst/>
                <a:latin typeface="Menlo" panose="020B0609030804020204" pitchFamily="49" charset="0"/>
              </a:rPr>
              <a:t>).</a:t>
            </a:r>
            <a:r>
              <a:rPr lang="en-US" sz="1300" b="0" dirty="0">
                <a:solidFill>
                  <a:srgbClr val="AF00DB"/>
                </a:solidFill>
                <a:effectLst/>
                <a:latin typeface="Menlo" panose="020B0609030804020204" pitchFamily="49" charset="0"/>
              </a:rPr>
              <a:t>await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(&amp;</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dirty="0" err="1">
                <a:solidFill>
                  <a:srgbClr val="001080"/>
                </a:solidFill>
                <a:latin typeface="Menlo" panose="020B0609030804020204" pitchFamily="49" charset="0"/>
              </a:rPr>
              <a:t>img_data</a:t>
            </a:r>
            <a:r>
              <a:rPr lang="en-US" sz="1300" b="0" dirty="0">
                <a:solidFill>
                  <a:srgbClr val="00000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0000"/>
                </a:solidFill>
                <a:effectLst/>
                <a:latin typeface="Menlo" panose="020B0609030804020204" pitchFamily="49" charset="0"/>
              </a:rPr>
              <a:t>} } } }</a:t>
            </a:r>
          </a:p>
        </p:txBody>
      </p:sp>
      <p:sp>
        <p:nvSpPr>
          <p:cNvPr id="2" name="Title 1">
            <a:extLst>
              <a:ext uri="{FF2B5EF4-FFF2-40B4-BE49-F238E27FC236}">
                <a16:creationId xmlns:a16="http://schemas.microsoft.com/office/drawing/2014/main" id="{B54143BE-45AB-4871-677A-496A3A382C47}"/>
              </a:ext>
            </a:extLst>
          </p:cNvPr>
          <p:cNvSpPr>
            <a:spLocks noGrp="1"/>
          </p:cNvSpPr>
          <p:nvPr>
            <p:ph type="title"/>
          </p:nvPr>
        </p:nvSpPr>
        <p:spPr>
          <a:xfrm>
            <a:off x="518160" y="-32718"/>
            <a:ext cx="11673840" cy="1325563"/>
          </a:xfrm>
        </p:spPr>
        <p:txBody>
          <a:bodyPr>
            <a:normAutofit/>
          </a:bodyPr>
          <a:lstStyle/>
          <a:p>
            <a:r>
              <a:rPr lang="en-US" sz="4000" dirty="0"/>
              <a:t>Robrix development revealed a concurrency challenge</a:t>
            </a:r>
          </a:p>
        </p:txBody>
      </p:sp>
      <p:sp>
        <p:nvSpPr>
          <p:cNvPr id="5" name="Slide Number Placeholder 4">
            <a:extLst>
              <a:ext uri="{FF2B5EF4-FFF2-40B4-BE49-F238E27FC236}">
                <a16:creationId xmlns:a16="http://schemas.microsoft.com/office/drawing/2014/main" id="{B0F314CC-54B6-9A7E-4D94-5D169598D5DE}"/>
              </a:ext>
            </a:extLst>
          </p:cNvPr>
          <p:cNvSpPr>
            <a:spLocks noGrp="1"/>
          </p:cNvSpPr>
          <p:nvPr>
            <p:ph type="sldNum" sz="quarter" idx="12"/>
          </p:nvPr>
        </p:nvSpPr>
        <p:spPr/>
        <p:txBody>
          <a:bodyPr/>
          <a:lstStyle/>
          <a:p>
            <a:fld id="{7D62C56D-5E74-2945-931D-C07ECBF0F859}" type="slidenum">
              <a:rPr lang="en-US" smtClean="0"/>
              <a:pPr/>
              <a:t>42</a:t>
            </a:fld>
            <a:endParaRPr lang="en-US"/>
          </a:p>
        </p:txBody>
      </p:sp>
      <p:sp>
        <p:nvSpPr>
          <p:cNvPr id="8" name="TextBox 7">
            <a:extLst>
              <a:ext uri="{FF2B5EF4-FFF2-40B4-BE49-F238E27FC236}">
                <a16:creationId xmlns:a16="http://schemas.microsoft.com/office/drawing/2014/main" id="{D02749CC-A93E-B8D3-E6AD-A239ABBE180F}"/>
              </a:ext>
            </a:extLst>
          </p:cNvPr>
          <p:cNvSpPr txBox="1"/>
          <p:nvPr/>
        </p:nvSpPr>
        <p:spPr>
          <a:xfrm>
            <a:off x="5730242" y="1127907"/>
            <a:ext cx="6652260" cy="2020874"/>
          </a:xfrm>
          <a:prstGeom prst="rect">
            <a:avLst/>
          </a:prstGeom>
          <a:noFill/>
        </p:spPr>
        <p:txBody>
          <a:bodyPr wrap="square">
            <a:spAutoFit/>
          </a:bodyPr>
          <a:lstStyle/>
          <a:p>
            <a:pPr>
              <a:lnSpc>
                <a:spcPct val="125000"/>
              </a:lnSpc>
            </a:pPr>
            <a:r>
              <a:rPr lang="en-US" sz="1300" b="0" dirty="0">
                <a:solidFill>
                  <a:srgbClr val="0000FF"/>
                </a:solidFill>
                <a:effectLst/>
                <a:latin typeface="Menlo" panose="020B0609030804020204" pitchFamily="49" charset="0"/>
              </a:rPr>
              <a:t>pub</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enum</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MatrixRequest</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70C1"/>
                </a:solidFill>
                <a:effectLst/>
                <a:latin typeface="Menlo" panose="020B0609030804020204" pitchFamily="49" charset="0"/>
              </a:rPr>
              <a:t>  </a:t>
            </a:r>
            <a:r>
              <a:rPr lang="en-US" sz="1300" b="0" dirty="0" err="1">
                <a:solidFill>
                  <a:srgbClr val="0070C1"/>
                </a:solidFill>
                <a:effectLst/>
                <a:latin typeface="Menlo" panose="020B0609030804020204" pitchFamily="49" charset="0"/>
              </a:rPr>
              <a:t>FetchMedia</a:t>
            </a:r>
            <a:r>
              <a:rPr lang="en-US" sz="1300" b="0" dirty="0">
                <a:solidFill>
                  <a:srgbClr val="000000"/>
                </a:solidFill>
                <a:effectLst/>
                <a:latin typeface="Menlo" panose="020B0609030804020204" pitchFamily="49" charset="0"/>
              </a:rPr>
              <a:t> {</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media_request</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MediaRequest</a:t>
            </a:r>
            <a:r>
              <a:rPr lang="en-US" sz="1300" b="0" dirty="0">
                <a:solidFill>
                  <a:srgbClr val="000000"/>
                </a:solidFill>
                <a:effectLst/>
                <a:latin typeface="Menlo" panose="020B0609030804020204" pitchFamily="49" charset="0"/>
              </a:rPr>
              <a: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on_fetched</a:t>
            </a:r>
            <a:r>
              <a:rPr lang="en-US" sz="1300" b="0" dirty="0">
                <a:solidFill>
                  <a:srgbClr val="000000"/>
                </a:solidFill>
                <a:effectLst/>
                <a:latin typeface="Menlo" panose="020B0609030804020204" pitchFamily="49" charset="0"/>
              </a:rPr>
              <a:t>: </a:t>
            </a:r>
            <a:r>
              <a:rPr lang="en-US" sz="1300" b="0" dirty="0" err="1">
                <a:solidFill>
                  <a:srgbClr val="0000FF"/>
                </a:solidFill>
                <a:effectLst/>
                <a:latin typeface="Menlo" panose="020B0609030804020204" pitchFamily="49" charset="0"/>
              </a:rPr>
              <a:t>fn</a:t>
            </a:r>
            <a:r>
              <a:rPr lang="en-US" sz="1300" b="0" dirty="0">
                <a:solidFill>
                  <a:srgbClr val="000000"/>
                </a:solidFill>
                <a:effectLst/>
                <a:latin typeface="Menlo" panose="020B0609030804020204" pitchFamily="49" charset="0"/>
              </a:rPr>
              <a:t>(&amp;</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 </a:t>
            </a:r>
            <a:r>
              <a:rPr lang="en-US" sz="1300" b="0" dirty="0" err="1">
                <a:solidFill>
                  <a:srgbClr val="267F99"/>
                </a:solidFill>
                <a:effectLst/>
                <a:latin typeface="Menlo" panose="020B0609030804020204" pitchFamily="49" charset="0"/>
              </a:rPr>
              <a:t>MediaRequest</a:t>
            </a: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a:p>
            <a:r>
              <a:rPr lang="en-US" sz="1300" dirty="0">
                <a:solidFill>
                  <a:srgbClr val="000000"/>
                </a:solidFill>
                <a:latin typeface="Menlo" panose="020B0609030804020204" pitchFamily="49" charset="0"/>
              </a:rPr>
              <a:t>    </a:t>
            </a:r>
            <a:r>
              <a:rPr lang="en-US" sz="1300" b="0" dirty="0">
                <a:solidFill>
                  <a:srgbClr val="001080"/>
                </a:solidFill>
                <a:effectLst/>
                <a:latin typeface="Menlo" panose="020B0609030804020204" pitchFamily="49" charset="0"/>
              </a:rPr>
              <a:t>destination</a:t>
            </a:r>
            <a:r>
              <a:rPr lang="en-US" sz="1300" b="0" dirty="0">
                <a:solidFill>
                  <a:srgbClr val="000000"/>
                </a:solidFill>
                <a:effectLst/>
                <a:latin typeface="Menlo" panose="020B0609030804020204" pitchFamily="49" charset="0"/>
              </a:rPr>
              <a:t>: </a:t>
            </a:r>
            <a:r>
              <a:rPr lang="en-US" sz="1300" b="0" dirty="0">
                <a:solidFill>
                  <a:srgbClr val="267F99"/>
                </a:solidFill>
                <a:effectLst/>
                <a:latin typeface="Menlo" panose="020B0609030804020204" pitchFamily="49" charset="0"/>
              </a:rPr>
              <a:t>Arc</a:t>
            </a:r>
            <a:r>
              <a:rPr lang="en-US" sz="1300" b="0" dirty="0">
                <a:solidFill>
                  <a:srgbClr val="000000"/>
                </a:solidFill>
                <a:effectLst/>
                <a:latin typeface="Menlo" panose="020B0609030804020204" pitchFamily="49" charset="0"/>
              </a:rPr>
              <a:t>&lt;</a:t>
            </a:r>
            <a:r>
              <a:rPr lang="en-US" sz="1300" b="0" dirty="0">
                <a:solidFill>
                  <a:srgbClr val="267F99"/>
                </a:solidFill>
                <a:effectLst/>
                <a:latin typeface="Menlo" panose="020B0609030804020204" pitchFamily="49" charset="0"/>
              </a:rPr>
              <a:t>Mutex</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MediaCacheEntry</a:t>
            </a:r>
            <a:r>
              <a:rPr lang="en-US" sz="1300" b="0" dirty="0">
                <a:solidFill>
                  <a:srgbClr val="000000"/>
                </a:solidFill>
                <a:effectLst/>
                <a:latin typeface="Menlo" panose="020B0609030804020204" pitchFamily="49" charset="0"/>
              </a:rPr>
              <a:t>&gt;&gt;,</a:t>
            </a:r>
          </a:p>
          <a:p>
            <a:pPr>
              <a:lnSpc>
                <a:spcPct val="125000"/>
              </a:lnSpc>
            </a:pPr>
            <a:r>
              <a:rPr lang="en-US" sz="1300" b="0" dirty="0">
                <a:solidFill>
                  <a:srgbClr val="001080"/>
                </a:solidFill>
                <a:effectLst/>
                <a:latin typeface="Menlo" panose="020B0609030804020204" pitchFamily="49" charset="0"/>
              </a:rPr>
              <a:t>    </a:t>
            </a:r>
            <a:r>
              <a:rPr lang="en-US" sz="1300" b="0" dirty="0" err="1">
                <a:solidFill>
                  <a:srgbClr val="001080"/>
                </a:solidFill>
                <a:effectLst/>
                <a:latin typeface="Menlo" panose="020B0609030804020204" pitchFamily="49" charset="0"/>
              </a:rPr>
              <a:t>update_sender</a:t>
            </a:r>
            <a:r>
              <a:rPr lang="en-US" sz="1300" b="0" dirty="0">
                <a:solidFill>
                  <a:srgbClr val="000000"/>
                </a:solidFill>
                <a:effectLst/>
                <a:latin typeface="Menlo" panose="020B0609030804020204" pitchFamily="49" charset="0"/>
              </a:rPr>
              <a:t>: </a:t>
            </a:r>
            <a:r>
              <a:rPr lang="en-US" sz="1300" b="0" dirty="0" err="1">
                <a:solidFill>
                  <a:srgbClr val="267F99"/>
                </a:solidFill>
                <a:effectLst/>
                <a:latin typeface="Menlo" panose="020B0609030804020204" pitchFamily="49" charset="0"/>
              </a:rPr>
              <a:t>crossbeam_channel</a:t>
            </a:r>
            <a:r>
              <a:rPr lang="en-US" sz="1300" b="0" dirty="0">
                <a:solidFill>
                  <a:srgbClr val="000000"/>
                </a:solidFill>
                <a:effectLst/>
                <a:latin typeface="Menlo" panose="020B0609030804020204" pitchFamily="49" charset="0"/>
              </a:rPr>
              <a:t>::</a:t>
            </a:r>
            <a:r>
              <a:rPr lang="en-US" sz="1300" b="0" dirty="0">
                <a:solidFill>
                  <a:srgbClr val="267F99"/>
                </a:solidFill>
                <a:effectLst/>
                <a:latin typeface="Menlo" panose="020B0609030804020204" pitchFamily="49" charset="0"/>
              </a:rPr>
              <a:t>Sender</a:t>
            </a:r>
            <a:r>
              <a:rPr lang="en-US" sz="1300" b="0" dirty="0">
                <a:solidFill>
                  <a:srgbClr val="000000"/>
                </a:solidFill>
                <a:effectLst/>
                <a:latin typeface="Menlo" panose="020B0609030804020204" pitchFamily="49" charset="0"/>
              </a:rPr>
              <a:t>&lt;</a:t>
            </a:r>
            <a:r>
              <a:rPr lang="en-US" sz="1300" b="0" dirty="0" err="1">
                <a:solidFill>
                  <a:srgbClr val="267F99"/>
                </a:solidFill>
                <a:effectLst/>
                <a:latin typeface="Menlo" panose="020B0609030804020204" pitchFamily="49" charset="0"/>
              </a:rPr>
              <a:t>TimelineUpdate</a:t>
            </a:r>
            <a:r>
              <a:rPr lang="en-US" sz="1300" b="0" dirty="0">
                <a:solidFill>
                  <a:srgbClr val="000000"/>
                </a:solidFill>
                <a:effectLst/>
                <a:latin typeface="Menlo" panose="020B0609030804020204" pitchFamily="49" charset="0"/>
              </a:rPr>
              <a:t>&gt;,</a:t>
            </a:r>
          </a:p>
          <a:p>
            <a:pPr>
              <a:lnSpc>
                <a:spcPct val="125000"/>
              </a:lnSpc>
            </a:pPr>
            <a:r>
              <a:rPr lang="en-US" sz="1300" dirty="0">
                <a:solidFill>
                  <a:srgbClr val="000000"/>
                </a:solidFill>
                <a:latin typeface="Menlo" panose="020B0609030804020204" pitchFamily="49" charset="0"/>
              </a:rPr>
              <a:t>    ...,</a:t>
            </a:r>
          </a:p>
          <a:p>
            <a:pPr>
              <a:lnSpc>
                <a:spcPct val="125000"/>
              </a:lnSpc>
            </a:pPr>
            <a:r>
              <a:rPr lang="en-US" sz="1300" dirty="0">
                <a:solidFill>
                  <a:srgbClr val="000000"/>
                </a:solidFill>
                <a:latin typeface="Menlo" panose="020B0609030804020204" pitchFamily="49" charset="0"/>
              </a:rPr>
              <a:t>} </a:t>
            </a:r>
            <a:r>
              <a:rPr lang="en-US" sz="1300" b="0" dirty="0">
                <a:solidFill>
                  <a:srgbClr val="000000"/>
                </a:solidFill>
                <a:effectLst/>
                <a:latin typeface="Menlo" panose="020B0609030804020204" pitchFamily="49" charset="0"/>
              </a:rPr>
              <a:t>}</a:t>
            </a:r>
          </a:p>
        </p:txBody>
      </p:sp>
      <p:sp>
        <p:nvSpPr>
          <p:cNvPr id="11" name="Rounded Rectangle 10">
            <a:extLst>
              <a:ext uri="{FF2B5EF4-FFF2-40B4-BE49-F238E27FC236}">
                <a16:creationId xmlns:a16="http://schemas.microsoft.com/office/drawing/2014/main" id="{81AF3B0F-642F-CBD5-9497-C671857290A0}"/>
              </a:ext>
            </a:extLst>
          </p:cNvPr>
          <p:cNvSpPr/>
          <p:nvPr/>
        </p:nvSpPr>
        <p:spPr>
          <a:xfrm>
            <a:off x="426720" y="1120828"/>
            <a:ext cx="5105400" cy="1747888"/>
          </a:xfrm>
          <a:prstGeom prst="roundRect">
            <a:avLst/>
          </a:prstGeom>
          <a:solidFill>
            <a:schemeClr val="bg1">
              <a:lumMod val="9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Submits a request to the worker thread</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8000"/>
                </a:solidFill>
                <a:effectLst/>
                <a:uLnTx/>
                <a:uFillTx/>
                <a:latin typeface="Menlo" panose="020B0609030804020204" pitchFamily="49" charset="0"/>
                <a:ea typeface="+mn-ea"/>
                <a:cs typeface="+mn-cs"/>
              </a:rPr>
              <a:t>/// to be executed in an async context.</a:t>
            </a:r>
            <a:endPar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FF"/>
                </a:solidFill>
                <a:effectLst/>
                <a:uLnTx/>
                <a:uFillTx/>
                <a:latin typeface="Menlo" panose="020B0609030804020204" pitchFamily="49" charset="0"/>
                <a:ea typeface="+mn-ea"/>
                <a:cs typeface="+mn-cs"/>
              </a:rPr>
              <a:t>pub</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00FF"/>
                </a:solidFill>
                <a:effectLst/>
                <a:uLnTx/>
                <a:uFillTx/>
                <a:latin typeface="Menlo" panose="020B0609030804020204" pitchFamily="49" charset="0"/>
                <a:ea typeface="+mn-ea"/>
                <a:cs typeface="+mn-cs"/>
              </a:rPr>
              <a:t>fn</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submit_async_request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267F99"/>
                </a:solidFill>
                <a:effectLst/>
                <a:uLnTx/>
                <a:uFillTx/>
                <a:latin typeface="Menlo" panose="020B0609030804020204" pitchFamily="49" charset="0"/>
                <a:ea typeface="+mn-ea"/>
                <a:cs typeface="+mn-cs"/>
              </a:rPr>
              <a:t>MatrixRequest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  </a:t>
            </a:r>
            <a:r>
              <a:rPr kumimoji="0" lang="en-US" sz="1300" b="0" i="0" u="none" strike="noStrike" kern="1200" cap="none" spc="0" normalizeH="0" baseline="0" noProof="0" dirty="0" err="1">
                <a:ln>
                  <a:noFill/>
                </a:ln>
                <a:solidFill>
                  <a:srgbClr val="001080"/>
                </a:solidFill>
                <a:effectLst/>
                <a:uLnTx/>
                <a:uFillTx/>
                <a:latin typeface="Menlo" panose="020B0609030804020204" pitchFamily="49" charset="0"/>
                <a:ea typeface="+mn-ea"/>
                <a:cs typeface="+mn-cs"/>
              </a:rPr>
              <a:t>REQUEST_SENDER</a:t>
            </a:r>
            <a:r>
              <a:rPr kumimoji="0" lang="en-US" sz="1300" b="0" i="0" u="none" strike="noStrike" kern="1200" cap="none" spc="0" normalizeH="0" baseline="0" noProof="0" dirty="0" err="1">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err="1">
                <a:ln>
                  <a:noFill/>
                </a:ln>
                <a:solidFill>
                  <a:srgbClr val="795E26"/>
                </a:solidFill>
                <a:effectLst/>
                <a:uLnTx/>
                <a:uFillTx/>
                <a:latin typeface="Menlo" panose="020B0609030804020204" pitchFamily="49" charset="0"/>
                <a:ea typeface="+mn-ea"/>
                <a:cs typeface="+mn-cs"/>
              </a:rPr>
              <a:t>get</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795E26"/>
                </a:solidFill>
                <a:effectLst/>
                <a:uLnTx/>
                <a:uFillTx/>
                <a:latin typeface="Menlo" panose="020B0609030804020204" pitchFamily="49" charset="0"/>
                <a:ea typeface="+mn-ea"/>
                <a:cs typeface="+mn-cs"/>
              </a:rPr>
              <a:t>send</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r>
              <a:rPr kumimoji="0" lang="en-US" sz="1300" b="0" i="0" u="none" strike="noStrike" kern="1200" cap="none" spc="0" normalizeH="0" baseline="0" noProof="0" dirty="0">
                <a:ln>
                  <a:noFill/>
                </a:ln>
                <a:solidFill>
                  <a:srgbClr val="001080"/>
                </a:solidFill>
                <a:effectLst/>
                <a:uLnTx/>
                <a:uFillTx/>
                <a:latin typeface="Menlo" panose="020B0609030804020204" pitchFamily="49" charset="0"/>
                <a:ea typeface="+mn-ea"/>
                <a:cs typeface="+mn-cs"/>
              </a:rPr>
              <a:t>req</a:t>
            </a: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Menlo" panose="020B0609030804020204" pitchFamily="49" charset="0"/>
                <a:ea typeface="+mn-ea"/>
                <a:cs typeface="+mn-cs"/>
              </a:rPr>
              <a:t>}</a:t>
            </a:r>
          </a:p>
        </p:txBody>
      </p:sp>
      <p:cxnSp>
        <p:nvCxnSpPr>
          <p:cNvPr id="6" name="Straight Arrow Connector 5">
            <a:extLst>
              <a:ext uri="{FF2B5EF4-FFF2-40B4-BE49-F238E27FC236}">
                <a16:creationId xmlns:a16="http://schemas.microsoft.com/office/drawing/2014/main" id="{D6C041FF-DA8D-8191-BF42-7143576759A8}"/>
              </a:ext>
            </a:extLst>
          </p:cNvPr>
          <p:cNvCxnSpPr>
            <a:cxnSpLocks/>
            <a:stCxn id="25" idx="0"/>
            <a:endCxn id="19" idx="0"/>
          </p:cNvCxnSpPr>
          <p:nvPr/>
        </p:nvCxnSpPr>
        <p:spPr>
          <a:xfrm rot="5400000" flipH="1" flipV="1">
            <a:off x="5828423" y="314940"/>
            <a:ext cx="558020" cy="2306956"/>
          </a:xfrm>
          <a:prstGeom prst="curvedConnector3">
            <a:avLst>
              <a:gd name="adj1" fmla="val 149159"/>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D24474E-D7BD-79FC-935D-5DCD676205C4}"/>
              </a:ext>
            </a:extLst>
          </p:cNvPr>
          <p:cNvSpPr/>
          <p:nvPr/>
        </p:nvSpPr>
        <p:spPr>
          <a:xfrm>
            <a:off x="6820856" y="118940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7435C0C-EB8E-EDF0-B9CA-1ABDCF320CD7}"/>
              </a:ext>
            </a:extLst>
          </p:cNvPr>
          <p:cNvSpPr/>
          <p:nvPr/>
        </p:nvSpPr>
        <p:spPr>
          <a:xfrm>
            <a:off x="4513900" y="1747428"/>
            <a:ext cx="880110" cy="6780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49377E2A-F3D0-BD67-49C1-FB6C6CC6CC0A}"/>
              </a:ext>
            </a:extLst>
          </p:cNvPr>
          <p:cNvSpPr/>
          <p:nvPr/>
        </p:nvSpPr>
        <p:spPr>
          <a:xfrm>
            <a:off x="2953465" y="5684373"/>
            <a:ext cx="7996476" cy="776753"/>
          </a:xfrm>
          <a:prstGeom prst="roundRect">
            <a:avLst/>
          </a:prstGeom>
          <a:solidFill>
            <a:schemeClr val="accent6">
              <a:lumMod val="75000"/>
            </a:schemeClr>
          </a:solidFill>
          <a:effectLst>
            <a:outerShdw blurRad="281625" dist="171717" dir="5521287" sx="101872" sy="101872"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000" dirty="0"/>
              <a:t>This same pattern is used for back pagination, sending messages, </a:t>
            </a:r>
            <a:r>
              <a:rPr lang="en-US" sz="2000" dirty="0" err="1"/>
              <a:t>etc</a:t>
            </a:r>
            <a:endParaRPr lang="en-US" sz="2000" dirty="0"/>
          </a:p>
        </p:txBody>
      </p:sp>
      <p:sp>
        <p:nvSpPr>
          <p:cNvPr id="34" name="TextBox 33">
            <a:extLst>
              <a:ext uri="{FF2B5EF4-FFF2-40B4-BE49-F238E27FC236}">
                <a16:creationId xmlns:a16="http://schemas.microsoft.com/office/drawing/2014/main" id="{7945C299-ED8E-18B2-AF16-FE4159747C8E}"/>
              </a:ext>
            </a:extLst>
          </p:cNvPr>
          <p:cNvSpPr txBox="1"/>
          <p:nvPr/>
        </p:nvSpPr>
        <p:spPr>
          <a:xfrm>
            <a:off x="3720268" y="2969181"/>
            <a:ext cx="1735657" cy="523220"/>
          </a:xfrm>
          <a:prstGeom prst="rect">
            <a:avLst/>
          </a:prstGeom>
          <a:noFill/>
        </p:spPr>
        <p:txBody>
          <a:bodyPr wrap="square" rtlCol="0">
            <a:spAutoFit/>
          </a:bodyPr>
          <a:lstStyle/>
          <a:p>
            <a:r>
              <a:rPr lang="en-US" sz="1400" dirty="0"/>
              <a:t>triggers async </a:t>
            </a:r>
            <a:br>
              <a:rPr lang="en-US" sz="1400" dirty="0"/>
            </a:br>
            <a:r>
              <a:rPr lang="en-US" sz="1400" dirty="0"/>
              <a:t>  request handler</a:t>
            </a:r>
          </a:p>
        </p:txBody>
      </p:sp>
      <p:cxnSp>
        <p:nvCxnSpPr>
          <p:cNvPr id="36" name="Curved Connector 35">
            <a:extLst>
              <a:ext uri="{FF2B5EF4-FFF2-40B4-BE49-F238E27FC236}">
                <a16:creationId xmlns:a16="http://schemas.microsoft.com/office/drawing/2014/main" id="{21EBC0F4-02B2-B9FD-09E4-C30E6EE162CC}"/>
              </a:ext>
            </a:extLst>
          </p:cNvPr>
          <p:cNvCxnSpPr/>
          <p:nvPr/>
        </p:nvCxnSpPr>
        <p:spPr>
          <a:xfrm rot="16200000" flipH="1">
            <a:off x="2914650" y="2720340"/>
            <a:ext cx="1040130" cy="651510"/>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Date Placeholder 2">
            <a:extLst>
              <a:ext uri="{FF2B5EF4-FFF2-40B4-BE49-F238E27FC236}">
                <a16:creationId xmlns:a16="http://schemas.microsoft.com/office/drawing/2014/main" id="{06B20E30-3F83-265A-6CE2-AA2083D6F1DE}"/>
              </a:ext>
            </a:extLst>
          </p:cNvPr>
          <p:cNvSpPr>
            <a:spLocks noGrp="1"/>
          </p:cNvSpPr>
          <p:nvPr>
            <p:ph type="dt" sz="half" idx="10"/>
          </p:nvPr>
        </p:nvSpPr>
        <p:spPr>
          <a:xfrm>
            <a:off x="677005" y="6444273"/>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4962BBFA-3616-5562-1D22-02936F35BD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973" y="6501392"/>
            <a:ext cx="261619" cy="261619"/>
          </a:xfrm>
          <a:prstGeom prst="rect">
            <a:avLst/>
          </a:prstGeom>
        </p:spPr>
      </p:pic>
    </p:spTree>
    <p:extLst>
      <p:ext uri="{BB962C8B-B14F-4D97-AF65-F5344CB8AC3E}">
        <p14:creationId xmlns:p14="http://schemas.microsoft.com/office/powerpoint/2010/main" val="52090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up)">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33" grpId="0" animBg="1"/>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3978021-5644-FBAA-384E-8CC191751C36}"/>
              </a:ext>
            </a:extLst>
          </p:cNvPr>
          <p:cNvGrpSpPr/>
          <p:nvPr/>
        </p:nvGrpSpPr>
        <p:grpSpPr>
          <a:xfrm>
            <a:off x="2826928" y="3881504"/>
            <a:ext cx="6274686" cy="1501011"/>
            <a:chOff x="2826928" y="3881504"/>
            <a:chExt cx="6274686" cy="1501011"/>
          </a:xfrm>
        </p:grpSpPr>
        <p:cxnSp>
          <p:nvCxnSpPr>
            <p:cNvPr id="136" name="Google Shape;78;p13">
              <a:extLst>
                <a:ext uri="{FF2B5EF4-FFF2-40B4-BE49-F238E27FC236}">
                  <a16:creationId xmlns:a16="http://schemas.microsoft.com/office/drawing/2014/main" id="{97A10F0C-8C91-8167-2885-2D1DF027A235}"/>
                </a:ext>
              </a:extLst>
            </p:cNvPr>
            <p:cNvCxnSpPr>
              <a:cxnSpLocks/>
            </p:cNvCxnSpPr>
            <p:nvPr/>
          </p:nvCxnSpPr>
          <p:spPr>
            <a:xfrm rot="10800000" flipV="1">
              <a:off x="4405797" y="4514573"/>
              <a:ext cx="4695817" cy="766767"/>
            </a:xfrm>
            <a:prstGeom prst="bentConnector3">
              <a:avLst>
                <a:gd name="adj1" fmla="val 27705"/>
              </a:avLst>
            </a:prstGeom>
            <a:noFill/>
            <a:ln w="12700" cap="rnd" cmpd="sng">
              <a:solidFill>
                <a:srgbClr val="000000"/>
              </a:solidFill>
              <a:prstDash val="solid"/>
              <a:round/>
              <a:headEnd type="none" w="med" len="med"/>
              <a:tailEnd type="triangle" w="med" len="med"/>
            </a:ln>
          </p:spPr>
        </p:cxnSp>
        <p:sp>
          <p:nvSpPr>
            <p:cNvPr id="134" name="TextBox 133">
              <a:extLst>
                <a:ext uri="{FF2B5EF4-FFF2-40B4-BE49-F238E27FC236}">
                  <a16:creationId xmlns:a16="http://schemas.microsoft.com/office/drawing/2014/main" id="{4DB4EC4B-F177-9C22-8E78-2122EAA78AE0}"/>
                </a:ext>
              </a:extLst>
            </p:cNvPr>
            <p:cNvSpPr txBox="1"/>
            <p:nvPr/>
          </p:nvSpPr>
          <p:spPr>
            <a:xfrm>
              <a:off x="4484737" y="4781215"/>
              <a:ext cx="1008566" cy="400110"/>
            </a:xfrm>
            <a:prstGeom prst="rect">
              <a:avLst/>
            </a:prstGeom>
            <a:noFill/>
          </p:spPr>
          <p:txBody>
            <a:bodyPr wrap="square" rtlCol="0">
              <a:spAutoFit/>
            </a:bodyPr>
            <a:lstStyle/>
            <a:p>
              <a:r>
                <a:rPr lang="en-US" sz="1000"/>
                <a:t>insert fetched media (sync)</a:t>
              </a:r>
            </a:p>
          </p:txBody>
        </p:sp>
        <p:cxnSp>
          <p:nvCxnSpPr>
            <p:cNvPr id="128" name="Google Shape;78;p13">
              <a:extLst>
                <a:ext uri="{FF2B5EF4-FFF2-40B4-BE49-F238E27FC236}">
                  <a16:creationId xmlns:a16="http://schemas.microsoft.com/office/drawing/2014/main" id="{E27BAD20-0E07-E3AC-8ACB-2B6C69CD3A0D}"/>
                </a:ext>
              </a:extLst>
            </p:cNvPr>
            <p:cNvCxnSpPr>
              <a:cxnSpLocks/>
              <a:stCxn id="132" idx="2"/>
            </p:cNvCxnSpPr>
            <p:nvPr/>
          </p:nvCxnSpPr>
          <p:spPr>
            <a:xfrm rot="5400000">
              <a:off x="4611364" y="4426881"/>
              <a:ext cx="535654" cy="943132"/>
            </a:xfrm>
            <a:prstGeom prst="bentConnector2">
              <a:avLst/>
            </a:prstGeom>
            <a:noFill/>
            <a:ln w="12700" cap="flat" cmpd="sng">
              <a:solidFill>
                <a:srgbClr val="000000"/>
              </a:solidFill>
              <a:prstDash val="solid"/>
              <a:round/>
              <a:headEnd type="none" w="med" len="med"/>
              <a:tailEnd type="triangle" w="med" len="med"/>
            </a:ln>
          </p:spPr>
        </p:cxnSp>
        <p:sp>
          <p:nvSpPr>
            <p:cNvPr id="119" name="Google Shape;60;p13">
              <a:extLst>
                <a:ext uri="{FF2B5EF4-FFF2-40B4-BE49-F238E27FC236}">
                  <a16:creationId xmlns:a16="http://schemas.microsoft.com/office/drawing/2014/main" id="{0404FD7F-CB85-6301-A162-55D66C6C8438}"/>
                </a:ext>
              </a:extLst>
            </p:cNvPr>
            <p:cNvSpPr/>
            <p:nvPr/>
          </p:nvSpPr>
          <p:spPr>
            <a:xfrm>
              <a:off x="3090388" y="4895037"/>
              <a:ext cx="1317235" cy="487478"/>
            </a:xfrm>
            <a:prstGeom prst="roundRect">
              <a:avLst>
                <a:gd name="adj" fmla="val 16667"/>
              </a:avLst>
            </a:prstGeom>
            <a:gradFill>
              <a:gsLst>
                <a:gs pos="0">
                  <a:schemeClr val="tx1">
                    <a:lumMod val="50000"/>
                    <a:lumOff val="50000"/>
                  </a:schemeClr>
                </a:gs>
                <a:gs pos="100000">
                  <a:schemeClr val="tx1"/>
                </a:gs>
              </a:gsLst>
            </a:gradFill>
            <a:ln/>
          </p:spPr>
          <p:style>
            <a:lnRef idx="0">
              <a:schemeClr val="accent6"/>
            </a:lnRef>
            <a:fillRef idx="3">
              <a:schemeClr val="accent6"/>
            </a:fillRef>
            <a:effectRef idx="3">
              <a:schemeClr val="accent6"/>
            </a:effectRef>
            <a:fontRef idx="minor">
              <a:schemeClr val="lt1"/>
            </a:fontRef>
          </p:style>
          <p:txBody>
            <a:bodyPr spcFirstLastPara="1" wrap="square" lIns="0" tIns="0" rIns="91440" bIns="0" anchor="ctr" anchorCtr="0">
              <a:noAutofit/>
            </a:bodyPr>
            <a:lstStyle/>
            <a:p>
              <a:pPr marL="57150" lvl="0" algn="ctr" rtl="0">
                <a:lnSpc>
                  <a:spcPct val="80000"/>
                </a:lnSpc>
                <a:spcBef>
                  <a:spcPts val="0"/>
                </a:spcBef>
                <a:spcAft>
                  <a:spcPts val="0"/>
                </a:spcAft>
                <a:buNone/>
              </a:pPr>
              <a:r>
                <a:rPr lang="en-US" sz="1600"/>
                <a:t>media cache</a:t>
              </a:r>
              <a:br>
                <a:rPr lang="en-US" sz="1600"/>
              </a:br>
              <a:r>
                <a:rPr lang="en-US" sz="1200"/>
                <a:t>(shared memory)</a:t>
              </a:r>
              <a:endParaRPr lang="en-US" sz="1600"/>
            </a:p>
          </p:txBody>
        </p:sp>
        <p:cxnSp>
          <p:nvCxnSpPr>
            <p:cNvPr id="120" name="Google Shape;78;p13">
              <a:extLst>
                <a:ext uri="{FF2B5EF4-FFF2-40B4-BE49-F238E27FC236}">
                  <a16:creationId xmlns:a16="http://schemas.microsoft.com/office/drawing/2014/main" id="{88424A44-156F-2D53-9262-1FE4476288D5}"/>
                </a:ext>
              </a:extLst>
            </p:cNvPr>
            <p:cNvCxnSpPr>
              <a:cxnSpLocks/>
              <a:endCxn id="119" idx="1"/>
            </p:cNvCxnSpPr>
            <p:nvPr/>
          </p:nvCxnSpPr>
          <p:spPr>
            <a:xfrm rot="16200000" flipH="1">
              <a:off x="2338489" y="4386877"/>
              <a:ext cx="1257272" cy="246526"/>
            </a:xfrm>
            <a:prstGeom prst="bentConnector2">
              <a:avLst/>
            </a:prstGeom>
            <a:noFill/>
            <a:ln w="12700" cap="flat" cmpd="sng">
              <a:solidFill>
                <a:srgbClr val="000000"/>
              </a:solidFill>
              <a:prstDash val="solid"/>
              <a:round/>
              <a:headEnd type="triangle" w="med" len="med"/>
              <a:tailEnd type="triangle" w="med" len="med"/>
            </a:ln>
          </p:spPr>
        </p:cxnSp>
        <p:sp>
          <p:nvSpPr>
            <p:cNvPr id="127" name="TextBox 126">
              <a:extLst>
                <a:ext uri="{FF2B5EF4-FFF2-40B4-BE49-F238E27FC236}">
                  <a16:creationId xmlns:a16="http://schemas.microsoft.com/office/drawing/2014/main" id="{448AC2AF-8F86-E1BE-F02C-FF8215CBA326}"/>
                </a:ext>
              </a:extLst>
            </p:cNvPr>
            <p:cNvSpPr txBox="1"/>
            <p:nvPr/>
          </p:nvSpPr>
          <p:spPr>
            <a:xfrm>
              <a:off x="2826928" y="4191879"/>
              <a:ext cx="1008566" cy="577081"/>
            </a:xfrm>
            <a:prstGeom prst="rect">
              <a:avLst/>
            </a:prstGeom>
            <a:noFill/>
          </p:spPr>
          <p:txBody>
            <a:bodyPr wrap="square" rtlCol="0">
              <a:spAutoFit/>
            </a:bodyPr>
            <a:lstStyle/>
            <a:p>
              <a:r>
                <a:rPr lang="en-US" sz="1050" dirty="0"/>
                <a:t>non-blocking</a:t>
              </a:r>
            </a:p>
            <a:p>
              <a:r>
                <a:rPr lang="en-US" sz="1050" dirty="0"/>
                <a:t>media lookup</a:t>
              </a:r>
              <a:br>
                <a:rPr lang="en-US" sz="1050" i="1" dirty="0"/>
              </a:br>
              <a:r>
                <a:rPr lang="en-US" sz="1050" i="1" dirty="0"/>
                <a:t>  (fast path)</a:t>
              </a:r>
              <a:endParaRPr lang="en-US" sz="1050" dirty="0"/>
            </a:p>
          </p:txBody>
        </p:sp>
        <p:sp>
          <p:nvSpPr>
            <p:cNvPr id="135" name="TextBox 134">
              <a:extLst>
                <a:ext uri="{FF2B5EF4-FFF2-40B4-BE49-F238E27FC236}">
                  <a16:creationId xmlns:a16="http://schemas.microsoft.com/office/drawing/2014/main" id="{C62A7E56-DF03-C4BB-9872-8AE4621590EC}"/>
                </a:ext>
              </a:extLst>
            </p:cNvPr>
            <p:cNvSpPr txBox="1"/>
            <p:nvPr/>
          </p:nvSpPr>
          <p:spPr>
            <a:xfrm>
              <a:off x="6936169" y="4890037"/>
              <a:ext cx="1008566" cy="400110"/>
            </a:xfrm>
            <a:prstGeom prst="rect">
              <a:avLst/>
            </a:prstGeom>
            <a:noFill/>
          </p:spPr>
          <p:txBody>
            <a:bodyPr wrap="square" rtlCol="0">
              <a:spAutoFit/>
            </a:bodyPr>
            <a:lstStyle/>
            <a:p>
              <a:r>
                <a:rPr lang="en-US" sz="1000"/>
                <a:t>insert fetched media (async)</a:t>
              </a:r>
            </a:p>
          </p:txBody>
        </p:sp>
        <p:cxnSp>
          <p:nvCxnSpPr>
            <p:cNvPr id="151" name="Google Shape;78;p13">
              <a:extLst>
                <a:ext uri="{FF2B5EF4-FFF2-40B4-BE49-F238E27FC236}">
                  <a16:creationId xmlns:a16="http://schemas.microsoft.com/office/drawing/2014/main" id="{6CB799A5-7D0B-11D9-6679-E19AA197C3F3}"/>
                </a:ext>
              </a:extLst>
            </p:cNvPr>
            <p:cNvCxnSpPr>
              <a:cxnSpLocks/>
            </p:cNvCxnSpPr>
            <p:nvPr/>
          </p:nvCxnSpPr>
          <p:spPr>
            <a:xfrm>
              <a:off x="7801737" y="4713367"/>
              <a:ext cx="0" cy="74615"/>
            </a:xfrm>
            <a:prstGeom prst="straightConnector1">
              <a:avLst/>
            </a:prstGeom>
            <a:noFill/>
            <a:ln w="12700" cap="rnd" cmpd="sng">
              <a:solidFill>
                <a:srgbClr val="000000"/>
              </a:solidFill>
              <a:prstDash val="solid"/>
              <a:round/>
              <a:headEnd type="none" w="med" len="med"/>
              <a:tailEnd type="triangle" w="med" len="med"/>
            </a:ln>
          </p:spPr>
        </p:cxnSp>
        <p:cxnSp>
          <p:nvCxnSpPr>
            <p:cNvPr id="156" name="Google Shape;78;p13">
              <a:extLst>
                <a:ext uri="{FF2B5EF4-FFF2-40B4-BE49-F238E27FC236}">
                  <a16:creationId xmlns:a16="http://schemas.microsoft.com/office/drawing/2014/main" id="{6CE7492D-43BA-B1C1-BEBC-6F17E34218CC}"/>
                </a:ext>
              </a:extLst>
            </p:cNvPr>
            <p:cNvCxnSpPr>
              <a:cxnSpLocks/>
            </p:cNvCxnSpPr>
            <p:nvPr/>
          </p:nvCxnSpPr>
          <p:spPr>
            <a:xfrm flipH="1">
              <a:off x="6835437" y="5279224"/>
              <a:ext cx="54177" cy="0"/>
            </a:xfrm>
            <a:prstGeom prst="straightConnector1">
              <a:avLst/>
            </a:prstGeom>
            <a:noFill/>
            <a:ln w="12700" cap="rnd" cmpd="sng">
              <a:solidFill>
                <a:srgbClr val="000000"/>
              </a:solidFill>
              <a:prstDash val="solid"/>
              <a:round/>
              <a:headEnd type="none" w="med" len="med"/>
              <a:tailEnd type="triangle" w="med" len="med"/>
            </a:ln>
          </p:spPr>
        </p:cxnSp>
      </p:grpSp>
      <p:grpSp>
        <p:nvGrpSpPr>
          <p:cNvPr id="11" name="Group 10">
            <a:extLst>
              <a:ext uri="{FF2B5EF4-FFF2-40B4-BE49-F238E27FC236}">
                <a16:creationId xmlns:a16="http://schemas.microsoft.com/office/drawing/2014/main" id="{003AE5D7-D277-5236-A6B5-B919E5852F3E}"/>
              </a:ext>
            </a:extLst>
          </p:cNvPr>
          <p:cNvGrpSpPr/>
          <p:nvPr/>
        </p:nvGrpSpPr>
        <p:grpSpPr>
          <a:xfrm>
            <a:off x="2967231" y="1007541"/>
            <a:ext cx="5721607" cy="1400905"/>
            <a:chOff x="2967231" y="1007541"/>
            <a:chExt cx="5721607" cy="1400905"/>
          </a:xfrm>
        </p:grpSpPr>
        <p:sp>
          <p:nvSpPr>
            <p:cNvPr id="100" name="Freeform 99">
              <a:extLst>
                <a:ext uri="{FF2B5EF4-FFF2-40B4-BE49-F238E27FC236}">
                  <a16:creationId xmlns:a16="http://schemas.microsoft.com/office/drawing/2014/main" id="{AD4C8435-8512-FE66-9B96-7C936302A4C2}"/>
                </a:ext>
              </a:extLst>
            </p:cNvPr>
            <p:cNvSpPr/>
            <p:nvPr/>
          </p:nvSpPr>
          <p:spPr>
            <a:xfrm>
              <a:off x="2967231" y="1293030"/>
              <a:ext cx="5659763" cy="854243"/>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2" name="Freeform 101">
              <a:extLst>
                <a:ext uri="{FF2B5EF4-FFF2-40B4-BE49-F238E27FC236}">
                  <a16:creationId xmlns:a16="http://schemas.microsoft.com/office/drawing/2014/main" id="{71CDFFA5-E6F3-6D95-0E35-C0E209CD4AC0}"/>
                </a:ext>
              </a:extLst>
            </p:cNvPr>
            <p:cNvSpPr/>
            <p:nvPr/>
          </p:nvSpPr>
          <p:spPr>
            <a:xfrm>
              <a:off x="3061116" y="1521408"/>
              <a:ext cx="5627722" cy="887038"/>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805769 h 808852"/>
                <a:gd name="connsiteX1" fmla="*/ 2777230 w 5333053"/>
                <a:gd name="connsiteY1" fmla="*/ 1222 h 808852"/>
                <a:gd name="connsiteX2" fmla="*/ 5333053 w 5333053"/>
                <a:gd name="connsiteY2" fmla="*/ 808852 h 808852"/>
                <a:gd name="connsiteX0" fmla="*/ 0 w 5392310"/>
                <a:gd name="connsiteY0" fmla="*/ 805769 h 816989"/>
                <a:gd name="connsiteX1" fmla="*/ 2777230 w 5392310"/>
                <a:gd name="connsiteY1" fmla="*/ 1222 h 816989"/>
                <a:gd name="connsiteX2" fmla="*/ 5392310 w 5392310"/>
                <a:gd name="connsiteY2" fmla="*/ 816989 h 816989"/>
              </a:gdLst>
              <a:ahLst/>
              <a:cxnLst>
                <a:cxn ang="0">
                  <a:pos x="connsiteX0" y="connsiteY0"/>
                </a:cxn>
                <a:cxn ang="0">
                  <a:pos x="connsiteX1" y="connsiteY1"/>
                </a:cxn>
                <a:cxn ang="0">
                  <a:pos x="connsiteX2" y="connsiteY2"/>
                </a:cxn>
              </a:cxnLst>
              <a:rect l="l" t="t" r="r" b="b"/>
              <a:pathLst>
                <a:path w="5392310" h="816989">
                  <a:moveTo>
                    <a:pt x="0" y="805769"/>
                  </a:moveTo>
                  <a:cubicBezTo>
                    <a:pt x="677338" y="334145"/>
                    <a:pt x="1869270" y="-23660"/>
                    <a:pt x="2777230" y="1222"/>
                  </a:cubicBezTo>
                  <a:cubicBezTo>
                    <a:pt x="3691630" y="8310"/>
                    <a:pt x="4999853" y="520174"/>
                    <a:pt x="5392310" y="816989"/>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6E59F29B-9F8C-99BD-24A6-D94034CCA27A}"/>
                </a:ext>
              </a:extLst>
            </p:cNvPr>
            <p:cNvSpPr txBox="1"/>
            <p:nvPr/>
          </p:nvSpPr>
          <p:spPr>
            <a:xfrm>
              <a:off x="4331030" y="1007541"/>
              <a:ext cx="2814422" cy="276999"/>
            </a:xfrm>
            <a:prstGeom prst="rect">
              <a:avLst/>
            </a:prstGeom>
            <a:noFill/>
          </p:spPr>
          <p:txBody>
            <a:bodyPr wrap="square" rtlCol="0">
              <a:spAutoFit/>
            </a:bodyPr>
            <a:lstStyle/>
            <a:p>
              <a:pPr algn="ctr"/>
              <a:r>
                <a:rPr lang="en-US" sz="1200" i="1" dirty="0"/>
                <a:t>non-blocking </a:t>
              </a:r>
              <a:r>
                <a:rPr lang="en-US" sz="1200" dirty="0"/>
                <a:t>requests to </a:t>
              </a:r>
              <a:r>
                <a:rPr lang="en-US" sz="1200" b="1" dirty="0"/>
                <a:t>async</a:t>
              </a:r>
              <a:r>
                <a:rPr lang="en-US" sz="1200" dirty="0"/>
                <a:t> </a:t>
              </a:r>
              <a:r>
                <a:rPr lang="en-US" sz="1200" dirty="0" err="1"/>
                <a:t>funcs</a:t>
              </a:r>
              <a:endParaRPr lang="en-US" sz="1200" dirty="0"/>
            </a:p>
          </p:txBody>
        </p:sp>
        <p:sp>
          <p:nvSpPr>
            <p:cNvPr id="103" name="TextBox 102">
              <a:extLst>
                <a:ext uri="{FF2B5EF4-FFF2-40B4-BE49-F238E27FC236}">
                  <a16:creationId xmlns:a16="http://schemas.microsoft.com/office/drawing/2014/main" id="{8B00FBD9-6BA4-96B7-2C5D-D8C6948B5BD4}"/>
                </a:ext>
              </a:extLst>
            </p:cNvPr>
            <p:cNvSpPr txBox="1"/>
            <p:nvPr/>
          </p:nvSpPr>
          <p:spPr>
            <a:xfrm>
              <a:off x="4486755" y="1582253"/>
              <a:ext cx="2635100" cy="461665"/>
            </a:xfrm>
            <a:prstGeom prst="rect">
              <a:avLst/>
            </a:prstGeom>
            <a:noFill/>
          </p:spPr>
          <p:txBody>
            <a:bodyPr wrap="square" rtlCol="0">
              <a:spAutoFit/>
            </a:bodyPr>
            <a:lstStyle/>
            <a:p>
              <a:pPr algn="ctr"/>
              <a:r>
                <a:rPr lang="en-US" sz="1200"/>
                <a:t>responses from </a:t>
              </a:r>
              <a:r>
                <a:rPr lang="en-US" sz="1200" b="1"/>
                <a:t>async</a:t>
              </a:r>
              <a:r>
                <a:rPr lang="en-US" sz="1200"/>
                <a:t> </a:t>
              </a:r>
              <a:r>
                <a:rPr lang="en-US" sz="1200" err="1"/>
                <a:t>funcs</a:t>
              </a:r>
              <a:r>
                <a:rPr lang="en-US" sz="1200"/>
                <a:t>;</a:t>
              </a:r>
            </a:p>
            <a:p>
              <a:pPr algn="ctr"/>
              <a:r>
                <a:rPr lang="en-US" sz="1200"/>
                <a:t>visual updates from backend server</a:t>
              </a:r>
            </a:p>
          </p:txBody>
        </p:sp>
      </p:grpSp>
      <p:grpSp>
        <p:nvGrpSpPr>
          <p:cNvPr id="15" name="Group 14">
            <a:extLst>
              <a:ext uri="{FF2B5EF4-FFF2-40B4-BE49-F238E27FC236}">
                <a16:creationId xmlns:a16="http://schemas.microsoft.com/office/drawing/2014/main" id="{9340FBFD-7CED-2722-DA1D-02CBB1CD543B}"/>
              </a:ext>
            </a:extLst>
          </p:cNvPr>
          <p:cNvGrpSpPr/>
          <p:nvPr/>
        </p:nvGrpSpPr>
        <p:grpSpPr>
          <a:xfrm>
            <a:off x="7037609" y="3289325"/>
            <a:ext cx="1680344" cy="941858"/>
            <a:chOff x="7037609" y="3289325"/>
            <a:chExt cx="1680344" cy="941858"/>
          </a:xfrm>
        </p:grpSpPr>
        <p:sp>
          <p:nvSpPr>
            <p:cNvPr id="108" name="Freeform 107">
              <a:extLst>
                <a:ext uri="{FF2B5EF4-FFF2-40B4-BE49-F238E27FC236}">
                  <a16:creationId xmlns:a16="http://schemas.microsoft.com/office/drawing/2014/main" id="{9347E648-8898-6965-5D8E-E0C36ED114A6}"/>
                </a:ext>
              </a:extLst>
            </p:cNvPr>
            <p:cNvSpPr/>
            <p:nvPr/>
          </p:nvSpPr>
          <p:spPr>
            <a:xfrm>
              <a:off x="7089004" y="3289325"/>
              <a:ext cx="1477887"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66675" cap="flat" cmpd="dbl" algn="ctr">
              <a:solidFill>
                <a:schemeClr val="accent1"/>
              </a:solidFill>
              <a:prstDash val="solid"/>
              <a:round/>
              <a:headEnd type="none" w="sm" len="sm"/>
              <a:tailEnd type="arrow" w="sm"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9" name="Freeform 108">
              <a:extLst>
                <a:ext uri="{FF2B5EF4-FFF2-40B4-BE49-F238E27FC236}">
                  <a16:creationId xmlns:a16="http://schemas.microsoft.com/office/drawing/2014/main" id="{3E41892F-0DBE-53DA-A57A-BAC15446955A}"/>
                </a:ext>
              </a:extLst>
            </p:cNvPr>
            <p:cNvSpPr/>
            <p:nvPr/>
          </p:nvSpPr>
          <p:spPr>
            <a:xfrm>
              <a:off x="7143645" y="3523045"/>
              <a:ext cx="1439741"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41275" cap="flat" cmpd="sng" algn="ctr">
              <a:solidFill>
                <a:srgbClr val="C00000"/>
              </a:solidFill>
              <a:prstDash val="sysDot"/>
              <a:round/>
              <a:headEnd type="arrow" w="sm" len="sm"/>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BD7F5C97-9A2C-8547-8579-D2D5AB43B1A6}"/>
                </a:ext>
              </a:extLst>
            </p:cNvPr>
            <p:cNvSpPr txBox="1"/>
            <p:nvPr/>
          </p:nvSpPr>
          <p:spPr>
            <a:xfrm>
              <a:off x="7037609" y="3654102"/>
              <a:ext cx="1680344" cy="577081"/>
            </a:xfrm>
            <a:prstGeom prst="rect">
              <a:avLst/>
            </a:prstGeom>
            <a:noFill/>
          </p:spPr>
          <p:txBody>
            <a:bodyPr wrap="square" rtlCol="0">
              <a:spAutoFit/>
            </a:bodyPr>
            <a:lstStyle/>
            <a:p>
              <a:pPr algn="ctr"/>
              <a:r>
                <a:rPr lang="en-US" sz="1050"/>
                <a:t>Nested sync requests, which </a:t>
              </a:r>
              <a:r>
                <a:rPr lang="en-US" sz="1050" i="1"/>
                <a:t>may also (rarely) </a:t>
              </a:r>
              <a:r>
                <a:rPr lang="en-US" sz="1050"/>
                <a:t>require async functions</a:t>
              </a:r>
            </a:p>
          </p:txBody>
        </p:sp>
      </p:grpSp>
      <p:grpSp>
        <p:nvGrpSpPr>
          <p:cNvPr id="14" name="Group 13">
            <a:extLst>
              <a:ext uri="{FF2B5EF4-FFF2-40B4-BE49-F238E27FC236}">
                <a16:creationId xmlns:a16="http://schemas.microsoft.com/office/drawing/2014/main" id="{76A1FC1A-7891-E06A-D4B2-F286553F5B8D}"/>
              </a:ext>
            </a:extLst>
          </p:cNvPr>
          <p:cNvGrpSpPr/>
          <p:nvPr/>
        </p:nvGrpSpPr>
        <p:grpSpPr>
          <a:xfrm>
            <a:off x="2901113" y="2795598"/>
            <a:ext cx="1712306" cy="847722"/>
            <a:chOff x="2901113" y="2795598"/>
            <a:chExt cx="1712306" cy="847722"/>
          </a:xfrm>
        </p:grpSpPr>
        <p:sp>
          <p:nvSpPr>
            <p:cNvPr id="115" name="Freeform 114">
              <a:extLst>
                <a:ext uri="{FF2B5EF4-FFF2-40B4-BE49-F238E27FC236}">
                  <a16:creationId xmlns:a16="http://schemas.microsoft.com/office/drawing/2014/main" id="{9616BEA9-D7BF-B05A-C7AB-A7095EE80042}"/>
                </a:ext>
              </a:extLst>
            </p:cNvPr>
            <p:cNvSpPr/>
            <p:nvPr/>
          </p:nvSpPr>
          <p:spPr>
            <a:xfrm>
              <a:off x="3031736" y="3247033"/>
              <a:ext cx="1404359" cy="13967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Lst>
              <a:ahLst/>
              <a:cxnLst>
                <a:cxn ang="0">
                  <a:pos x="connsiteX0" y="connsiteY0"/>
                </a:cxn>
                <a:cxn ang="0">
                  <a:pos x="connsiteX1" y="connsiteY1"/>
                </a:cxn>
                <a:cxn ang="0">
                  <a:pos x="connsiteX2" y="connsiteY2"/>
                </a:cxn>
              </a:cxnLst>
              <a:rect l="l" t="t" r="r" b="b"/>
              <a:pathLst>
                <a:path w="5506917" h="786783">
                  <a:moveTo>
                    <a:pt x="0" y="786783"/>
                  </a:moveTo>
                  <a:cubicBezTo>
                    <a:pt x="677338" y="315159"/>
                    <a:pt x="1953097" y="-6974"/>
                    <a:pt x="2867497" y="114"/>
                  </a:cubicBezTo>
                  <a:cubicBezTo>
                    <a:pt x="3781897" y="7202"/>
                    <a:pt x="5140218" y="427812"/>
                    <a:pt x="5506917" y="754281"/>
                  </a:cubicBezTo>
                </a:path>
              </a:pathLst>
            </a:custGeom>
            <a:ln w="28575" cap="flat" cmpd="tri" algn="ctr">
              <a:solidFill>
                <a:srgbClr val="2BA116"/>
              </a:solidFill>
              <a:prstDash val="dash"/>
              <a:round/>
              <a:headEnd type="none" w="sm" len="sm"/>
              <a:tailEnd type="arrow" w="med" len="med"/>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6" name="Freeform 115">
              <a:extLst>
                <a:ext uri="{FF2B5EF4-FFF2-40B4-BE49-F238E27FC236}">
                  <a16:creationId xmlns:a16="http://schemas.microsoft.com/office/drawing/2014/main" id="{D5C9939B-BCF7-207F-55DB-85FCB7E717F7}"/>
                </a:ext>
              </a:extLst>
            </p:cNvPr>
            <p:cNvSpPr/>
            <p:nvPr/>
          </p:nvSpPr>
          <p:spPr>
            <a:xfrm>
              <a:off x="3061115" y="3468595"/>
              <a:ext cx="1514852" cy="174725"/>
            </a:xfrm>
            <a:custGeom>
              <a:avLst/>
              <a:gdLst>
                <a:gd name="connsiteX0" fmla="*/ 0 w 5486400"/>
                <a:gd name="connsiteY0" fmla="*/ 521135 h 563665"/>
                <a:gd name="connsiteX1" fmla="*/ 2488018 w 5486400"/>
                <a:gd name="connsiteY1" fmla="*/ 139 h 563665"/>
                <a:gd name="connsiteX2" fmla="*/ 5486400 w 5486400"/>
                <a:gd name="connsiteY2" fmla="*/ 563665 h 563665"/>
                <a:gd name="connsiteX0" fmla="*/ 0 w 5486400"/>
                <a:gd name="connsiteY0" fmla="*/ 542390 h 584920"/>
                <a:gd name="connsiteX1" fmla="*/ 2849525 w 5486400"/>
                <a:gd name="connsiteY1" fmla="*/ 129 h 584920"/>
                <a:gd name="connsiteX2" fmla="*/ 5486400 w 5486400"/>
                <a:gd name="connsiteY2" fmla="*/ 584920 h 584920"/>
                <a:gd name="connsiteX0" fmla="*/ 0 w 5411973"/>
                <a:gd name="connsiteY0" fmla="*/ 620706 h 620707"/>
                <a:gd name="connsiteX1" fmla="*/ 2775098 w 5411973"/>
                <a:gd name="connsiteY1" fmla="*/ 103 h 620707"/>
                <a:gd name="connsiteX2" fmla="*/ 5411973 w 5411973"/>
                <a:gd name="connsiteY2" fmla="*/ 584894 h 620707"/>
                <a:gd name="connsiteX0" fmla="*/ 0 w 5411973"/>
                <a:gd name="connsiteY0" fmla="*/ 620706 h 620706"/>
                <a:gd name="connsiteX1" fmla="*/ 2764466 w 5411973"/>
                <a:gd name="connsiteY1" fmla="*/ 103 h 620706"/>
                <a:gd name="connsiteX2" fmla="*/ 5411973 w 5411973"/>
                <a:gd name="connsiteY2" fmla="*/ 584894 h 620706"/>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20706 h 653444"/>
                <a:gd name="connsiteX1" fmla="*/ 2764466 w 5358810"/>
                <a:gd name="connsiteY1" fmla="*/ 103 h 653444"/>
                <a:gd name="connsiteX2" fmla="*/ 5358810 w 5358810"/>
                <a:gd name="connsiteY2" fmla="*/ 653444 h 653444"/>
                <a:gd name="connsiteX0" fmla="*/ 0 w 5358810"/>
                <a:gd name="connsiteY0" fmla="*/ 685929 h 718667"/>
                <a:gd name="connsiteX1" fmla="*/ 2719390 w 5358810"/>
                <a:gd name="connsiteY1" fmla="*/ 86 h 718667"/>
                <a:gd name="connsiteX2" fmla="*/ 5358810 w 5358810"/>
                <a:gd name="connsiteY2" fmla="*/ 718667 h 718667"/>
                <a:gd name="connsiteX0" fmla="*/ 0 w 5506917"/>
                <a:gd name="connsiteY0" fmla="*/ 786740 h 786740"/>
                <a:gd name="connsiteX1" fmla="*/ 2867497 w 5506917"/>
                <a:gd name="connsiteY1" fmla="*/ 71 h 786740"/>
                <a:gd name="connsiteX2" fmla="*/ 5506917 w 5506917"/>
                <a:gd name="connsiteY2" fmla="*/ 718652 h 786740"/>
                <a:gd name="connsiteX0" fmla="*/ 0 w 5506917"/>
                <a:gd name="connsiteY0" fmla="*/ 786783 h 786783"/>
                <a:gd name="connsiteX1" fmla="*/ 2867497 w 5506917"/>
                <a:gd name="connsiteY1" fmla="*/ 114 h 786783"/>
                <a:gd name="connsiteX2" fmla="*/ 5506917 w 5506917"/>
                <a:gd name="connsiteY2" fmla="*/ 718695 h 786783"/>
                <a:gd name="connsiteX0" fmla="*/ 0 w 5506917"/>
                <a:gd name="connsiteY0" fmla="*/ 786783 h 786783"/>
                <a:gd name="connsiteX1" fmla="*/ 2867497 w 5506917"/>
                <a:gd name="connsiteY1" fmla="*/ 114 h 786783"/>
                <a:gd name="connsiteX2" fmla="*/ 5506917 w 5506917"/>
                <a:gd name="connsiteY2" fmla="*/ 754281 h 786783"/>
                <a:gd name="connsiteX0" fmla="*/ 0 w 5506917"/>
                <a:gd name="connsiteY0" fmla="*/ 786783 h 786783"/>
                <a:gd name="connsiteX1" fmla="*/ 2867497 w 5506917"/>
                <a:gd name="connsiteY1" fmla="*/ 114 h 786783"/>
                <a:gd name="connsiteX2" fmla="*/ 5506917 w 5506917"/>
                <a:gd name="connsiteY2" fmla="*/ 754281 h 786783"/>
                <a:gd name="connsiteX0" fmla="*/ 0 w 5294416"/>
                <a:gd name="connsiteY0" fmla="*/ 786783 h 831382"/>
                <a:gd name="connsiteX1" fmla="*/ 2867497 w 5294416"/>
                <a:gd name="connsiteY1" fmla="*/ 114 h 831382"/>
                <a:gd name="connsiteX2" fmla="*/ 5294416 w 5294416"/>
                <a:gd name="connsiteY2" fmla="*/ 831382 h 831382"/>
                <a:gd name="connsiteX0" fmla="*/ 0 w 5294416"/>
                <a:gd name="connsiteY0" fmla="*/ 780854 h 825453"/>
                <a:gd name="connsiteX1" fmla="*/ 2706511 w 5294416"/>
                <a:gd name="connsiteY1" fmla="*/ 117 h 825453"/>
                <a:gd name="connsiteX2" fmla="*/ 5294416 w 5294416"/>
                <a:gd name="connsiteY2" fmla="*/ 825453 h 825453"/>
                <a:gd name="connsiteX0" fmla="*/ 0 w 5287976"/>
                <a:gd name="connsiteY0" fmla="*/ 780854 h 866969"/>
                <a:gd name="connsiteX1" fmla="*/ 2706511 w 5287976"/>
                <a:gd name="connsiteY1" fmla="*/ 117 h 866969"/>
                <a:gd name="connsiteX2" fmla="*/ 5287976 w 5287976"/>
                <a:gd name="connsiteY2" fmla="*/ 866969 h 866969"/>
                <a:gd name="connsiteX0" fmla="*/ 0 w 5287976"/>
                <a:gd name="connsiteY0" fmla="*/ 751212 h 837327"/>
                <a:gd name="connsiteX1" fmla="*/ 2680753 w 5287976"/>
                <a:gd name="connsiteY1" fmla="*/ 129 h 837327"/>
                <a:gd name="connsiteX2" fmla="*/ 5287976 w 5287976"/>
                <a:gd name="connsiteY2" fmla="*/ 837327 h 837327"/>
                <a:gd name="connsiteX0" fmla="*/ 0 w 5268658"/>
                <a:gd name="connsiteY0" fmla="*/ 804570 h 837307"/>
                <a:gd name="connsiteX1" fmla="*/ 2661435 w 5268658"/>
                <a:gd name="connsiteY1" fmla="*/ 109 h 837307"/>
                <a:gd name="connsiteX2" fmla="*/ 5268658 w 5268658"/>
                <a:gd name="connsiteY2" fmla="*/ 837307 h 837307"/>
                <a:gd name="connsiteX0" fmla="*/ 0 w 5268658"/>
                <a:gd name="connsiteY0" fmla="*/ 804461 h 837198"/>
                <a:gd name="connsiteX1" fmla="*/ 2661435 w 5268658"/>
                <a:gd name="connsiteY1" fmla="*/ 0 h 837198"/>
                <a:gd name="connsiteX2" fmla="*/ 5268658 w 5268658"/>
                <a:gd name="connsiteY2" fmla="*/ 837198 h 837198"/>
                <a:gd name="connsiteX0" fmla="*/ 0 w 5268658"/>
                <a:gd name="connsiteY0" fmla="*/ 774807 h 807544"/>
                <a:gd name="connsiteX1" fmla="*/ 2661435 w 5268658"/>
                <a:gd name="connsiteY1" fmla="*/ 0 h 807544"/>
                <a:gd name="connsiteX2" fmla="*/ 5268658 w 5268658"/>
                <a:gd name="connsiteY2" fmla="*/ 807544 h 807544"/>
                <a:gd name="connsiteX0" fmla="*/ 0 w 5268658"/>
                <a:gd name="connsiteY0" fmla="*/ 804461 h 837198"/>
                <a:gd name="connsiteX1" fmla="*/ 2654996 w 5268658"/>
                <a:gd name="connsiteY1" fmla="*/ 0 h 837198"/>
                <a:gd name="connsiteX2" fmla="*/ 5268658 w 5268658"/>
                <a:gd name="connsiteY2" fmla="*/ 837198 h 837198"/>
                <a:gd name="connsiteX0" fmla="*/ 0 w 5249340"/>
                <a:gd name="connsiteY0" fmla="*/ 804461 h 804461"/>
                <a:gd name="connsiteX1" fmla="*/ 2654996 w 5249340"/>
                <a:gd name="connsiteY1" fmla="*/ 0 h 804461"/>
                <a:gd name="connsiteX2" fmla="*/ 5249340 w 5249340"/>
                <a:gd name="connsiteY2" fmla="*/ 760096 h 804461"/>
                <a:gd name="connsiteX0" fmla="*/ 0 w 5249340"/>
                <a:gd name="connsiteY0" fmla="*/ 804461 h 804461"/>
                <a:gd name="connsiteX1" fmla="*/ 2654996 w 5249340"/>
                <a:gd name="connsiteY1" fmla="*/ 0 h 804461"/>
                <a:gd name="connsiteX2" fmla="*/ 5249340 w 5249340"/>
                <a:gd name="connsiteY2" fmla="*/ 760096 h 804461"/>
                <a:gd name="connsiteX0" fmla="*/ 0 w 5333053"/>
                <a:gd name="connsiteY0" fmla="*/ 804461 h 807544"/>
                <a:gd name="connsiteX1" fmla="*/ 2654996 w 5333053"/>
                <a:gd name="connsiteY1" fmla="*/ 0 h 807544"/>
                <a:gd name="connsiteX2" fmla="*/ 5333053 w 5333053"/>
                <a:gd name="connsiteY2" fmla="*/ 807544 h 807544"/>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8530 h 801613"/>
                <a:gd name="connsiteX1" fmla="*/ 2700072 w 5333053"/>
                <a:gd name="connsiteY1" fmla="*/ 0 h 801613"/>
                <a:gd name="connsiteX2" fmla="*/ 5333053 w 5333053"/>
                <a:gd name="connsiteY2" fmla="*/ 801613 h 801613"/>
                <a:gd name="connsiteX0" fmla="*/ 0 w 5333053"/>
                <a:gd name="connsiteY0" fmla="*/ 799772 h 802855"/>
                <a:gd name="connsiteX1" fmla="*/ 2700072 w 5333053"/>
                <a:gd name="connsiteY1" fmla="*/ 1242 h 802855"/>
                <a:gd name="connsiteX2" fmla="*/ 5333053 w 5333053"/>
                <a:gd name="connsiteY2" fmla="*/ 802855 h 802855"/>
                <a:gd name="connsiteX0" fmla="*/ 0 w 5333053"/>
                <a:gd name="connsiteY0" fmla="*/ 799772 h 984220"/>
                <a:gd name="connsiteX1" fmla="*/ 2700072 w 5333053"/>
                <a:gd name="connsiteY1" fmla="*/ 1242 h 984220"/>
                <a:gd name="connsiteX2" fmla="*/ 5333053 w 5333053"/>
                <a:gd name="connsiteY2" fmla="*/ 984220 h 984220"/>
              </a:gdLst>
              <a:ahLst/>
              <a:cxnLst>
                <a:cxn ang="0">
                  <a:pos x="connsiteX0" y="connsiteY0"/>
                </a:cxn>
                <a:cxn ang="0">
                  <a:pos x="connsiteX1" y="connsiteY1"/>
                </a:cxn>
                <a:cxn ang="0">
                  <a:pos x="connsiteX2" y="connsiteY2"/>
                </a:cxn>
              </a:cxnLst>
              <a:rect l="l" t="t" r="r" b="b"/>
              <a:pathLst>
                <a:path w="5333053" h="984220">
                  <a:moveTo>
                    <a:pt x="0" y="799772"/>
                  </a:moveTo>
                  <a:cubicBezTo>
                    <a:pt x="677338" y="328148"/>
                    <a:pt x="1792112" y="-23640"/>
                    <a:pt x="2700072" y="1242"/>
                  </a:cubicBezTo>
                  <a:cubicBezTo>
                    <a:pt x="3614472" y="8330"/>
                    <a:pt x="4940596" y="687405"/>
                    <a:pt x="5333053" y="984220"/>
                  </a:cubicBezTo>
                </a:path>
              </a:pathLst>
            </a:custGeom>
            <a:ln w="28575" cap="flat" cmpd="tri" algn="ctr">
              <a:solidFill>
                <a:srgbClr val="2BA116"/>
              </a:solidFill>
              <a:prstDash val="dash"/>
              <a:round/>
              <a:headEnd type="arrow" w="med" len="med"/>
              <a:tailEnd type="none" w="med" len="sm"/>
              <a:extLst>
                <a:ext uri="{C807C97D-BFC1-408E-A445-0C87EB9F89A2}">
                  <ask:lineSketchStyleProps xmlns:ask="http://schemas.microsoft.com/office/drawing/2018/sketchyshapes" sd="1219033472">
                    <a:custGeom>
                      <a:avLst/>
                      <a:gdLst>
                        <a:gd name="connsiteX0" fmla="*/ 0 w 5358810"/>
                        <a:gd name="connsiteY0" fmla="*/ 673926 h 709471"/>
                        <a:gd name="connsiteX1" fmla="*/ 2764466 w 5358810"/>
                        <a:gd name="connsiteY1" fmla="*/ 111 h 709471"/>
                        <a:gd name="connsiteX2" fmla="*/ 5358810 w 5358810"/>
                        <a:gd name="connsiteY2" fmla="*/ 709471 h 709471"/>
                      </a:gdLst>
                      <a:ahLst/>
                      <a:cxnLst>
                        <a:cxn ang="0">
                          <a:pos x="connsiteX0" y="connsiteY0"/>
                        </a:cxn>
                        <a:cxn ang="0">
                          <a:pos x="connsiteX1" y="connsiteY1"/>
                        </a:cxn>
                        <a:cxn ang="0">
                          <a:pos x="connsiteX2" y="connsiteY2"/>
                        </a:cxn>
                      </a:cxnLst>
                      <a:rect l="l" t="t" r="r" b="b"/>
                      <a:pathLst>
                        <a:path w="5358810" h="709471" extrusionOk="0">
                          <a:moveTo>
                            <a:pt x="0" y="673926"/>
                          </a:moveTo>
                          <a:cubicBezTo>
                            <a:pt x="776708" y="381013"/>
                            <a:pt x="1780804" y="18411"/>
                            <a:pt x="2764466" y="111"/>
                          </a:cubicBezTo>
                          <a:cubicBezTo>
                            <a:pt x="3718286" y="16106"/>
                            <a:pt x="4915394" y="523236"/>
                            <a:pt x="5358810" y="709471"/>
                          </a:cubicBezTo>
                        </a:path>
                      </a:pathLst>
                    </a:custGeom>
                    <ask:type>
                      <ask:lineSketchNone/>
                    </ask:type>
                  </ask:lineSketchStyleProps>
                </a:ext>
              </a:extLst>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8" name="TextBox 117">
              <a:extLst>
                <a:ext uri="{FF2B5EF4-FFF2-40B4-BE49-F238E27FC236}">
                  <a16:creationId xmlns:a16="http://schemas.microsoft.com/office/drawing/2014/main" id="{4D818C71-913F-77BA-E9CA-F6A38417071A}"/>
                </a:ext>
              </a:extLst>
            </p:cNvPr>
            <p:cNvSpPr txBox="1"/>
            <p:nvPr/>
          </p:nvSpPr>
          <p:spPr>
            <a:xfrm>
              <a:off x="2901113" y="2795598"/>
              <a:ext cx="1712306" cy="415498"/>
            </a:xfrm>
            <a:prstGeom prst="rect">
              <a:avLst/>
            </a:prstGeom>
            <a:noFill/>
          </p:spPr>
          <p:txBody>
            <a:bodyPr wrap="square" rtlCol="0">
              <a:spAutoFit/>
            </a:bodyPr>
            <a:lstStyle/>
            <a:p>
              <a:pPr algn="ctr"/>
              <a:r>
                <a:rPr lang="en-US" sz="1050" i="1" dirty="0"/>
                <a:t>non-blocking </a:t>
              </a:r>
              <a:r>
                <a:rPr lang="en-US" sz="1050" dirty="0"/>
                <a:t>requests </a:t>
              </a:r>
              <a:br>
                <a:rPr lang="en-US" sz="1050" dirty="0"/>
              </a:br>
              <a:r>
                <a:rPr lang="en-US" sz="1050" dirty="0"/>
                <a:t>to </a:t>
              </a:r>
              <a:r>
                <a:rPr lang="en-US" sz="1050" dirty="0" err="1"/>
                <a:t>bkgd</a:t>
              </a:r>
              <a:r>
                <a:rPr lang="en-US" sz="1050" dirty="0"/>
                <a:t> (</a:t>
              </a:r>
              <a:r>
                <a:rPr lang="en-US" sz="1050" b="1" dirty="0"/>
                <a:t>sync</a:t>
              </a:r>
              <a:r>
                <a:rPr lang="en-US" sz="1050" dirty="0"/>
                <a:t>) functions</a:t>
              </a:r>
            </a:p>
          </p:txBody>
        </p:sp>
      </p:grpSp>
      <p:cxnSp>
        <p:nvCxnSpPr>
          <p:cNvPr id="44" name="Google Shape;78;p13">
            <a:extLst>
              <a:ext uri="{FF2B5EF4-FFF2-40B4-BE49-F238E27FC236}">
                <a16:creationId xmlns:a16="http://schemas.microsoft.com/office/drawing/2014/main" id="{FB2B589A-DBD1-3193-63AD-9CBB8094016C}"/>
              </a:ext>
            </a:extLst>
          </p:cNvPr>
          <p:cNvCxnSpPr>
            <a:cxnSpLocks/>
          </p:cNvCxnSpPr>
          <p:nvPr/>
        </p:nvCxnSpPr>
        <p:spPr>
          <a:xfrm>
            <a:off x="5879782" y="4652563"/>
            <a:ext cx="0" cy="976154"/>
          </a:xfrm>
          <a:prstGeom prst="straightConnector1">
            <a:avLst/>
          </a:prstGeom>
          <a:noFill/>
          <a:ln w="12700" cap="flat" cmpd="sng">
            <a:solidFill>
              <a:srgbClr val="000000"/>
            </a:solidFill>
            <a:prstDash val="solid"/>
            <a:round/>
            <a:headEnd type="none" w="med" len="med"/>
            <a:tailEnd type="triangle" w="med" len="med"/>
          </a:ln>
          <a:effectLst>
            <a:outerShdw blurRad="63500" dist="38100" dir="1020000" algn="l" rotWithShape="0">
              <a:prstClr val="black">
                <a:alpha val="40000"/>
              </a:prstClr>
            </a:outerShdw>
          </a:effectLst>
        </p:spPr>
      </p:cxnSp>
      <p:cxnSp>
        <p:nvCxnSpPr>
          <p:cNvPr id="45" name="Google Shape;78;p13">
            <a:extLst>
              <a:ext uri="{FF2B5EF4-FFF2-40B4-BE49-F238E27FC236}">
                <a16:creationId xmlns:a16="http://schemas.microsoft.com/office/drawing/2014/main" id="{54963FD8-077F-289F-28A8-DF9FDBC283F2}"/>
              </a:ext>
            </a:extLst>
          </p:cNvPr>
          <p:cNvCxnSpPr>
            <a:cxnSpLocks/>
          </p:cNvCxnSpPr>
          <p:nvPr/>
        </p:nvCxnSpPr>
        <p:spPr>
          <a:xfrm>
            <a:off x="6041704" y="4660966"/>
            <a:ext cx="0" cy="955299"/>
          </a:xfrm>
          <a:prstGeom prst="straightConnector1">
            <a:avLst/>
          </a:prstGeom>
          <a:noFill/>
          <a:ln w="12700" cap="flat" cmpd="sng">
            <a:solidFill>
              <a:srgbClr val="000000"/>
            </a:solidFill>
            <a:prstDash val="solid"/>
            <a:round/>
            <a:headEnd type="triangle" w="med" len="med"/>
            <a:tailEnd type="none" w="med" len="med"/>
          </a:ln>
          <a:effectLst>
            <a:outerShdw blurRad="63500" dist="38100" dir="1020000" algn="l" rotWithShape="0">
              <a:prstClr val="black">
                <a:alpha val="40000"/>
              </a:prstClr>
            </a:outerShdw>
          </a:effectLst>
        </p:spPr>
      </p:cxnSp>
      <p:cxnSp>
        <p:nvCxnSpPr>
          <p:cNvPr id="36" name="Google Shape;78;p13">
            <a:extLst>
              <a:ext uri="{FF2B5EF4-FFF2-40B4-BE49-F238E27FC236}">
                <a16:creationId xmlns:a16="http://schemas.microsoft.com/office/drawing/2014/main" id="{A699DAD3-F928-531E-3CFE-156CC94D4F6E}"/>
              </a:ext>
            </a:extLst>
          </p:cNvPr>
          <p:cNvCxnSpPr>
            <a:cxnSpLocks/>
          </p:cNvCxnSpPr>
          <p:nvPr/>
        </p:nvCxnSpPr>
        <p:spPr>
          <a:xfrm>
            <a:off x="1377276" y="5131864"/>
            <a:ext cx="0" cy="1036207"/>
          </a:xfrm>
          <a:prstGeom prst="straightConnector1">
            <a:avLst/>
          </a:prstGeom>
          <a:noFill/>
          <a:ln w="12700" cap="flat" cmpd="sng">
            <a:solidFill>
              <a:srgbClr val="000000"/>
            </a:solidFill>
            <a:prstDash val="solid"/>
            <a:round/>
            <a:headEnd type="none" w="med" len="med"/>
            <a:tailEnd type="triangle" w="med" len="med"/>
          </a:ln>
        </p:spPr>
      </p:cxnSp>
      <p:cxnSp>
        <p:nvCxnSpPr>
          <p:cNvPr id="30" name="Google Shape;78;p13">
            <a:extLst>
              <a:ext uri="{FF2B5EF4-FFF2-40B4-BE49-F238E27FC236}">
                <a16:creationId xmlns:a16="http://schemas.microsoft.com/office/drawing/2014/main" id="{B51A7321-C733-836F-8B77-E7C93D935204}"/>
              </a:ext>
            </a:extLst>
          </p:cNvPr>
          <p:cNvCxnSpPr>
            <a:cxnSpLocks/>
          </p:cNvCxnSpPr>
          <p:nvPr/>
        </p:nvCxnSpPr>
        <p:spPr>
          <a:xfrm>
            <a:off x="1398140" y="3905908"/>
            <a:ext cx="0" cy="523828"/>
          </a:xfrm>
          <a:prstGeom prst="straightConnector1">
            <a:avLst/>
          </a:prstGeom>
          <a:noFill/>
          <a:ln w="12700" cap="flat" cmpd="sng">
            <a:solidFill>
              <a:srgbClr val="000000"/>
            </a:solidFill>
            <a:prstDash val="solid"/>
            <a:round/>
            <a:headEnd type="none" w="med" len="med"/>
            <a:tailEnd type="triangle" w="med" len="med"/>
          </a:ln>
        </p:spPr>
      </p:cxnSp>
      <p:cxnSp>
        <p:nvCxnSpPr>
          <p:cNvPr id="32" name="Google Shape;78;p13">
            <a:extLst>
              <a:ext uri="{FF2B5EF4-FFF2-40B4-BE49-F238E27FC236}">
                <a16:creationId xmlns:a16="http://schemas.microsoft.com/office/drawing/2014/main" id="{486CB452-4343-8E45-E1F4-94C514E895E1}"/>
              </a:ext>
            </a:extLst>
          </p:cNvPr>
          <p:cNvCxnSpPr>
            <a:cxnSpLocks/>
          </p:cNvCxnSpPr>
          <p:nvPr/>
        </p:nvCxnSpPr>
        <p:spPr>
          <a:xfrm>
            <a:off x="1535139" y="3905908"/>
            <a:ext cx="0" cy="523828"/>
          </a:xfrm>
          <a:prstGeom prst="straightConnector1">
            <a:avLst/>
          </a:prstGeom>
          <a:noFill/>
          <a:ln w="12700" cap="flat" cmpd="sng">
            <a:solidFill>
              <a:srgbClr val="000000"/>
            </a:solidFill>
            <a:prstDash val="solid"/>
            <a:round/>
            <a:headEnd type="triangle" w="med" len="med"/>
            <a:tailEnd type="none" w="med" len="med"/>
          </a:ln>
        </p:spPr>
      </p:cxnSp>
      <p:cxnSp>
        <p:nvCxnSpPr>
          <p:cNvPr id="39" name="Google Shape;78;p13">
            <a:extLst>
              <a:ext uri="{FF2B5EF4-FFF2-40B4-BE49-F238E27FC236}">
                <a16:creationId xmlns:a16="http://schemas.microsoft.com/office/drawing/2014/main" id="{15A61033-DBAB-B128-AC02-A71BF251FE07}"/>
              </a:ext>
            </a:extLst>
          </p:cNvPr>
          <p:cNvCxnSpPr>
            <a:cxnSpLocks/>
          </p:cNvCxnSpPr>
          <p:nvPr/>
        </p:nvCxnSpPr>
        <p:spPr>
          <a:xfrm>
            <a:off x="1523156" y="5189461"/>
            <a:ext cx="0" cy="1004029"/>
          </a:xfrm>
          <a:prstGeom prst="straightConnector1">
            <a:avLst/>
          </a:prstGeom>
          <a:noFill/>
          <a:ln w="12700" cap="flat" cmpd="sng">
            <a:solidFill>
              <a:srgbClr val="000000"/>
            </a:solidFill>
            <a:prstDash val="solid"/>
            <a:round/>
            <a:headEnd type="triangle" w="med" len="med"/>
            <a:tailEnd type="none" w="med" len="med"/>
          </a:ln>
        </p:spPr>
      </p:cxnSp>
      <p:cxnSp>
        <p:nvCxnSpPr>
          <p:cNvPr id="3" name="Google Shape;78;p13">
            <a:extLst>
              <a:ext uri="{FF2B5EF4-FFF2-40B4-BE49-F238E27FC236}">
                <a16:creationId xmlns:a16="http://schemas.microsoft.com/office/drawing/2014/main" id="{0CFC17FE-62B6-08A4-52F1-F0420A6B8F05}"/>
              </a:ext>
            </a:extLst>
          </p:cNvPr>
          <p:cNvCxnSpPr>
            <a:cxnSpLocks/>
          </p:cNvCxnSpPr>
          <p:nvPr/>
        </p:nvCxnSpPr>
        <p:spPr>
          <a:xfrm>
            <a:off x="2384845" y="3794306"/>
            <a:ext cx="0" cy="1826481"/>
          </a:xfrm>
          <a:prstGeom prst="straightConnector1">
            <a:avLst/>
          </a:prstGeom>
          <a:noFill/>
          <a:ln w="12700" cap="flat" cmpd="sng">
            <a:solidFill>
              <a:srgbClr val="000000"/>
            </a:solidFill>
            <a:prstDash val="solid"/>
            <a:round/>
            <a:headEnd type="none" w="med" len="med"/>
            <a:tailEnd type="triangle" w="med" len="med"/>
          </a:ln>
        </p:spPr>
      </p:cxnSp>
      <p:cxnSp>
        <p:nvCxnSpPr>
          <p:cNvPr id="4" name="Google Shape;78;p13">
            <a:extLst>
              <a:ext uri="{FF2B5EF4-FFF2-40B4-BE49-F238E27FC236}">
                <a16:creationId xmlns:a16="http://schemas.microsoft.com/office/drawing/2014/main" id="{52B318E6-D9CC-4575-632B-97A2F7069993}"/>
              </a:ext>
            </a:extLst>
          </p:cNvPr>
          <p:cNvCxnSpPr>
            <a:cxnSpLocks/>
          </p:cNvCxnSpPr>
          <p:nvPr/>
        </p:nvCxnSpPr>
        <p:spPr>
          <a:xfrm>
            <a:off x="2521844" y="3904306"/>
            <a:ext cx="0" cy="1826481"/>
          </a:xfrm>
          <a:prstGeom prst="straightConnector1">
            <a:avLst/>
          </a:prstGeom>
          <a:noFill/>
          <a:ln w="12700" cap="flat" cmpd="sng">
            <a:solidFill>
              <a:srgbClr val="000000"/>
            </a:solidFill>
            <a:prstDash val="solid"/>
            <a:round/>
            <a:headEnd type="triangle" w="med" len="med"/>
            <a:tailEnd type="none" w="med" len="med"/>
          </a:ln>
        </p:spPr>
      </p:cxnSp>
      <p:sp>
        <p:nvSpPr>
          <p:cNvPr id="13" name="Rounded Rectangle 12">
            <a:extLst>
              <a:ext uri="{FF2B5EF4-FFF2-40B4-BE49-F238E27FC236}">
                <a16:creationId xmlns:a16="http://schemas.microsoft.com/office/drawing/2014/main" id="{8D08D8A8-E550-0727-B781-DDC604EDF23C}"/>
              </a:ext>
            </a:extLst>
          </p:cNvPr>
          <p:cNvSpPr/>
          <p:nvPr/>
        </p:nvSpPr>
        <p:spPr>
          <a:xfrm>
            <a:off x="4822151" y="2860450"/>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2" name="Rounded Rectangle 11">
            <a:extLst>
              <a:ext uri="{FF2B5EF4-FFF2-40B4-BE49-F238E27FC236}">
                <a16:creationId xmlns:a16="http://schemas.microsoft.com/office/drawing/2014/main" id="{65A5D2CA-F3EA-1F58-1D3C-57621BD25E72}"/>
              </a:ext>
            </a:extLst>
          </p:cNvPr>
          <p:cNvSpPr/>
          <p:nvPr/>
        </p:nvSpPr>
        <p:spPr>
          <a:xfrm>
            <a:off x="4634239" y="2672538"/>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2" name="Title 1">
            <a:extLst>
              <a:ext uri="{FF2B5EF4-FFF2-40B4-BE49-F238E27FC236}">
                <a16:creationId xmlns:a16="http://schemas.microsoft.com/office/drawing/2014/main" id="{39964875-12E0-8BE1-1814-DD6B902FECC9}"/>
              </a:ext>
            </a:extLst>
          </p:cNvPr>
          <p:cNvSpPr>
            <a:spLocks noGrp="1"/>
          </p:cNvSpPr>
          <p:nvPr>
            <p:ph type="title"/>
          </p:nvPr>
        </p:nvSpPr>
        <p:spPr>
          <a:xfrm>
            <a:off x="282802" y="-72420"/>
            <a:ext cx="8263416" cy="1325563"/>
          </a:xfrm>
        </p:spPr>
        <p:txBody>
          <a:bodyPr>
            <a:normAutofit fontScale="90000"/>
          </a:bodyPr>
          <a:lstStyle/>
          <a:p>
            <a:r>
              <a:rPr lang="en-US" dirty="0"/>
              <a:t>General mixed concurrency solution</a:t>
            </a:r>
          </a:p>
        </p:txBody>
      </p:sp>
      <p:sp>
        <p:nvSpPr>
          <p:cNvPr id="5" name="Slide Number Placeholder 4">
            <a:extLst>
              <a:ext uri="{FF2B5EF4-FFF2-40B4-BE49-F238E27FC236}">
                <a16:creationId xmlns:a16="http://schemas.microsoft.com/office/drawing/2014/main" id="{425EE7EE-C1A8-46A6-D0D1-EE15E43A34AD}"/>
              </a:ext>
            </a:extLst>
          </p:cNvPr>
          <p:cNvSpPr>
            <a:spLocks noGrp="1"/>
          </p:cNvSpPr>
          <p:nvPr>
            <p:ph type="sldNum" sz="quarter" idx="12"/>
          </p:nvPr>
        </p:nvSpPr>
        <p:spPr/>
        <p:txBody>
          <a:bodyPr/>
          <a:lstStyle/>
          <a:p>
            <a:fld id="{7D62C56D-5E74-2945-931D-C07ECBF0F859}" type="slidenum">
              <a:rPr lang="en-US" smtClean="0"/>
              <a:pPr/>
              <a:t>43</a:t>
            </a:fld>
            <a:endParaRPr lang="en-US"/>
          </a:p>
        </p:txBody>
      </p:sp>
      <p:sp>
        <p:nvSpPr>
          <p:cNvPr id="6" name="Rounded Rectangle 5">
            <a:extLst>
              <a:ext uri="{FF2B5EF4-FFF2-40B4-BE49-F238E27FC236}">
                <a16:creationId xmlns:a16="http://schemas.microsoft.com/office/drawing/2014/main" id="{29D0E0A2-1CF9-3AE5-F19E-FB5D3E4AB768}"/>
              </a:ext>
            </a:extLst>
          </p:cNvPr>
          <p:cNvSpPr/>
          <p:nvPr/>
        </p:nvSpPr>
        <p:spPr>
          <a:xfrm>
            <a:off x="737814" y="1902937"/>
            <a:ext cx="2323301" cy="1996197"/>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a:t>Main thread</a:t>
            </a:r>
          </a:p>
        </p:txBody>
      </p:sp>
      <p:sp>
        <p:nvSpPr>
          <p:cNvPr id="7" name="Rounded Rectangle 6">
            <a:extLst>
              <a:ext uri="{FF2B5EF4-FFF2-40B4-BE49-F238E27FC236}">
                <a16:creationId xmlns:a16="http://schemas.microsoft.com/office/drawing/2014/main" id="{AA0148E9-400E-6CD9-F2CC-65ACC5231CF7}"/>
              </a:ext>
            </a:extLst>
          </p:cNvPr>
          <p:cNvSpPr/>
          <p:nvPr/>
        </p:nvSpPr>
        <p:spPr>
          <a:xfrm>
            <a:off x="4446327" y="2484626"/>
            <a:ext cx="2323301" cy="1786690"/>
          </a:xfrm>
          <a:prstGeom prst="roundRect">
            <a:avLst/>
          </a:prstGeom>
          <a:solidFill>
            <a:schemeClr val="accent2">
              <a:lumMod val="75000"/>
            </a:schemeClr>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p>
        </p:txBody>
      </p:sp>
      <p:sp>
        <p:nvSpPr>
          <p:cNvPr id="17" name="Rounded Rectangle 16">
            <a:extLst>
              <a:ext uri="{FF2B5EF4-FFF2-40B4-BE49-F238E27FC236}">
                <a16:creationId xmlns:a16="http://schemas.microsoft.com/office/drawing/2014/main" id="{0C0D00BD-75F6-00E5-FA59-7542CD8331AF}"/>
              </a:ext>
            </a:extLst>
          </p:cNvPr>
          <p:cNvSpPr/>
          <p:nvPr/>
        </p:nvSpPr>
        <p:spPr>
          <a:xfrm>
            <a:off x="8813076" y="2150359"/>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endParaRPr lang="en-US"/>
          </a:p>
        </p:txBody>
      </p:sp>
      <p:sp>
        <p:nvSpPr>
          <p:cNvPr id="18" name="Rounded Rectangle 17">
            <a:extLst>
              <a:ext uri="{FF2B5EF4-FFF2-40B4-BE49-F238E27FC236}">
                <a16:creationId xmlns:a16="http://schemas.microsoft.com/office/drawing/2014/main" id="{FC282855-ECC4-6EDC-CA69-F2AB036D84FD}"/>
              </a:ext>
            </a:extLst>
          </p:cNvPr>
          <p:cNvSpPr/>
          <p:nvPr/>
        </p:nvSpPr>
        <p:spPr>
          <a:xfrm>
            <a:off x="8566892" y="1904175"/>
            <a:ext cx="2636117" cy="2698278"/>
          </a:xfrm>
          <a:prstGeom prst="roundRect">
            <a:avLst/>
          </a:prstGeom>
          <a:solidFill>
            <a:srgbClr val="C00000"/>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t" anchorCtr="0"/>
          <a:lstStyle/>
          <a:p>
            <a:pPr algn="ctr"/>
            <a:r>
              <a:rPr lang="en-US"/>
              <a:t>Background thread</a:t>
            </a:r>
            <a:br>
              <a:rPr lang="en-US"/>
            </a:br>
            <a:r>
              <a:rPr lang="en-US"/>
              <a:t>in async runtime pool</a:t>
            </a:r>
          </a:p>
        </p:txBody>
      </p:sp>
      <p:sp>
        <p:nvSpPr>
          <p:cNvPr id="29" name="Google Shape;59;p13">
            <a:extLst>
              <a:ext uri="{FF2B5EF4-FFF2-40B4-BE49-F238E27FC236}">
                <a16:creationId xmlns:a16="http://schemas.microsoft.com/office/drawing/2014/main" id="{5004882D-C04B-28CC-2454-8B19D3F59B20}"/>
              </a:ext>
            </a:extLst>
          </p:cNvPr>
          <p:cNvSpPr/>
          <p:nvPr/>
        </p:nvSpPr>
        <p:spPr>
          <a:xfrm>
            <a:off x="899563" y="4456799"/>
            <a:ext cx="1192710" cy="720458"/>
          </a:xfrm>
          <a:prstGeom prst="roundRect">
            <a:avLst>
              <a:gd name="adj" fmla="val 16667"/>
            </a:avLst>
          </a:prstGeom>
          <a:solidFill>
            <a:srgbClr val="FCE5CD"/>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t>Makepad UI toolkit</a:t>
            </a:r>
            <a:endParaRPr/>
          </a:p>
        </p:txBody>
      </p:sp>
      <p:sp>
        <p:nvSpPr>
          <p:cNvPr id="33" name="Google Shape;58;p13">
            <a:extLst>
              <a:ext uri="{FF2B5EF4-FFF2-40B4-BE49-F238E27FC236}">
                <a16:creationId xmlns:a16="http://schemas.microsoft.com/office/drawing/2014/main" id="{70C68807-EC63-6519-4FFF-26E7F3C0E3C0}"/>
              </a:ext>
            </a:extLst>
          </p:cNvPr>
          <p:cNvSpPr/>
          <p:nvPr/>
        </p:nvSpPr>
        <p:spPr>
          <a:xfrm>
            <a:off x="545126" y="6179523"/>
            <a:ext cx="10701728" cy="487478"/>
          </a:xfrm>
          <a:prstGeom prst="roundRect">
            <a:avLst>
              <a:gd name="adj" fmla="val 16667"/>
            </a:avLst>
          </a:prstGeom>
          <a:solidFill>
            <a:srgbClr val="B6D7A8"/>
          </a:solidFill>
          <a:ln>
            <a:noFill/>
          </a:ln>
        </p:spPr>
        <p:txBody>
          <a:bodyPr spcFirstLastPara="1" wrap="square" lIns="91425" tIns="0" rIns="91425" bIns="0" anchor="ctr" anchorCtr="0">
            <a:noAutofit/>
          </a:bodyPr>
          <a:lstStyle/>
          <a:p>
            <a:pPr marL="0" lvl="0" indent="0" algn="ctr" rtl="0">
              <a:spcBef>
                <a:spcPts val="0"/>
              </a:spcBef>
              <a:spcAft>
                <a:spcPts val="0"/>
              </a:spcAft>
              <a:buNone/>
            </a:pPr>
            <a:r>
              <a:rPr lang="en-US" b="1" dirty="0"/>
              <a:t> Platform/OS Native Layers</a:t>
            </a:r>
            <a:endParaRPr lang="en-US" dirty="0"/>
          </a:p>
        </p:txBody>
      </p:sp>
      <p:sp>
        <p:nvSpPr>
          <p:cNvPr id="34" name="Google Shape;60;p13">
            <a:extLst>
              <a:ext uri="{FF2B5EF4-FFF2-40B4-BE49-F238E27FC236}">
                <a16:creationId xmlns:a16="http://schemas.microsoft.com/office/drawing/2014/main" id="{836BB050-D42F-814E-B990-29091A4AE86A}"/>
              </a:ext>
            </a:extLst>
          </p:cNvPr>
          <p:cNvSpPr/>
          <p:nvPr/>
        </p:nvSpPr>
        <p:spPr>
          <a:xfrm>
            <a:off x="1979719" y="5632723"/>
            <a:ext cx="7297922" cy="487478"/>
          </a:xfrm>
          <a:prstGeom prst="roundRect">
            <a:avLst>
              <a:gd name="adj" fmla="val 16667"/>
            </a:avLst>
          </a:prstGeom>
          <a:solidFill>
            <a:srgbClr val="D9D2E9"/>
          </a:solidFill>
          <a:ln>
            <a:noFill/>
          </a:ln>
        </p:spPr>
        <p:txBody>
          <a:bodyPr spcFirstLastPara="1" wrap="square" lIns="0" tIns="0" rIns="91440" bIns="0" anchor="ctr" anchorCtr="0">
            <a:noAutofit/>
          </a:bodyPr>
          <a:lstStyle/>
          <a:p>
            <a:pPr marL="2574925" lvl="0" rtl="0">
              <a:spcBef>
                <a:spcPts val="0"/>
              </a:spcBef>
              <a:spcAft>
                <a:spcPts val="0"/>
              </a:spcAft>
              <a:buNone/>
            </a:pPr>
            <a:r>
              <a:rPr lang="en-US" b="1" dirty="0"/>
              <a:t>Robius Platform Abstractions</a:t>
            </a:r>
          </a:p>
        </p:txBody>
      </p:sp>
      <p:cxnSp>
        <p:nvCxnSpPr>
          <p:cNvPr id="41" name="Google Shape;78;p13">
            <a:extLst>
              <a:ext uri="{FF2B5EF4-FFF2-40B4-BE49-F238E27FC236}">
                <a16:creationId xmlns:a16="http://schemas.microsoft.com/office/drawing/2014/main" id="{2176EE0D-A3EA-27CC-0897-FEC45F89AF90}"/>
              </a:ext>
            </a:extLst>
          </p:cNvPr>
          <p:cNvCxnSpPr>
            <a:cxnSpLocks/>
          </p:cNvCxnSpPr>
          <p:nvPr/>
        </p:nvCxnSpPr>
        <p:spPr>
          <a:xfrm flipH="1">
            <a:off x="8785117" y="336243"/>
            <a:ext cx="649986" cy="0"/>
          </a:xfrm>
          <a:prstGeom prst="straightConnector1">
            <a:avLst/>
          </a:prstGeom>
          <a:noFill/>
          <a:ln w="12700" cap="flat" cmpd="sng">
            <a:solidFill>
              <a:srgbClr val="000000"/>
            </a:solidFill>
            <a:prstDash val="solid"/>
            <a:round/>
            <a:headEnd type="triangle" w="med" len="med"/>
            <a:tailEnd type="none" w="med" len="med"/>
          </a:ln>
        </p:spPr>
      </p:cxnSp>
      <p:sp>
        <p:nvSpPr>
          <p:cNvPr id="43" name="TextBox 42">
            <a:extLst>
              <a:ext uri="{FF2B5EF4-FFF2-40B4-BE49-F238E27FC236}">
                <a16:creationId xmlns:a16="http://schemas.microsoft.com/office/drawing/2014/main" id="{EBAD6409-6C87-656D-923B-D98B352ABE32}"/>
              </a:ext>
            </a:extLst>
          </p:cNvPr>
          <p:cNvSpPr txBox="1"/>
          <p:nvPr/>
        </p:nvSpPr>
        <p:spPr>
          <a:xfrm>
            <a:off x="9486047" y="151765"/>
            <a:ext cx="2406357" cy="1354217"/>
          </a:xfrm>
          <a:prstGeom prst="rect">
            <a:avLst/>
          </a:prstGeom>
          <a:noFill/>
        </p:spPr>
        <p:txBody>
          <a:bodyPr wrap="square" rtlCol="0">
            <a:spAutoFit/>
          </a:bodyPr>
          <a:lstStyle/>
          <a:p>
            <a:r>
              <a:rPr lang="en-US" sz="1600"/>
              <a:t>direct function call</a:t>
            </a:r>
          </a:p>
          <a:p>
            <a:pPr>
              <a:tabLst>
                <a:tab pos="569913" algn="l"/>
              </a:tabLst>
            </a:pPr>
            <a:r>
              <a:rPr lang="en-US" sz="1600" b="1"/>
              <a:t>sync</a:t>
            </a:r>
            <a:r>
              <a:rPr lang="en-US" sz="1600"/>
              <a:t> –&gt; </a:t>
            </a:r>
            <a:r>
              <a:rPr lang="en-US" sz="1600" b="1"/>
              <a:t>sync</a:t>
            </a:r>
            <a:r>
              <a:rPr lang="en-US" sz="1600"/>
              <a:t> channel</a:t>
            </a:r>
          </a:p>
          <a:p>
            <a:pPr>
              <a:tabLst>
                <a:tab pos="569913" algn="l"/>
              </a:tabLst>
            </a:pPr>
            <a:r>
              <a:rPr lang="en-US" sz="1600" b="1"/>
              <a:t>sync</a:t>
            </a:r>
            <a:r>
              <a:rPr lang="en-US" sz="1600"/>
              <a:t> –&gt; </a:t>
            </a:r>
            <a:r>
              <a:rPr lang="en-US" sz="1600" b="1"/>
              <a:t>async</a:t>
            </a:r>
            <a:r>
              <a:rPr lang="en-US" sz="1600"/>
              <a:t> channel</a:t>
            </a:r>
          </a:p>
          <a:p>
            <a:pPr>
              <a:tabLst>
                <a:tab pos="569913" algn="l"/>
              </a:tabLst>
            </a:pPr>
            <a:r>
              <a:rPr lang="en-US" sz="1600" b="1"/>
              <a:t>async </a:t>
            </a:r>
            <a:r>
              <a:rPr lang="en-US" sz="1600"/>
              <a:t>–&gt; </a:t>
            </a:r>
            <a:r>
              <a:rPr lang="en-US" sz="1600" b="1"/>
              <a:t>sync</a:t>
            </a:r>
            <a:r>
              <a:rPr lang="en-US" sz="1600"/>
              <a:t> channel</a:t>
            </a:r>
          </a:p>
          <a:p>
            <a:endParaRPr lang="en-US" sz="1600"/>
          </a:p>
        </p:txBody>
      </p:sp>
      <p:cxnSp>
        <p:nvCxnSpPr>
          <p:cNvPr id="46" name="Google Shape;78;p13">
            <a:extLst>
              <a:ext uri="{FF2B5EF4-FFF2-40B4-BE49-F238E27FC236}">
                <a16:creationId xmlns:a16="http://schemas.microsoft.com/office/drawing/2014/main" id="{F8EC67AA-9C72-55C2-E789-954AAB62F909}"/>
              </a:ext>
            </a:extLst>
          </p:cNvPr>
          <p:cNvCxnSpPr>
            <a:cxnSpLocks/>
          </p:cNvCxnSpPr>
          <p:nvPr/>
        </p:nvCxnSpPr>
        <p:spPr>
          <a:xfrm>
            <a:off x="10315009" y="4227920"/>
            <a:ext cx="0" cy="1392984"/>
          </a:xfrm>
          <a:prstGeom prst="straightConnector1">
            <a:avLst/>
          </a:prstGeom>
          <a:noFill/>
          <a:ln w="12700" cap="flat" cmpd="sng">
            <a:solidFill>
              <a:srgbClr val="000000"/>
            </a:solidFill>
            <a:prstDash val="solid"/>
            <a:round/>
            <a:headEnd type="none" w="med" len="med"/>
            <a:tailEnd type="triangle" w="med" len="med"/>
          </a:ln>
        </p:spPr>
      </p:cxnSp>
      <p:cxnSp>
        <p:nvCxnSpPr>
          <p:cNvPr id="47" name="Google Shape;78;p13">
            <a:extLst>
              <a:ext uri="{FF2B5EF4-FFF2-40B4-BE49-F238E27FC236}">
                <a16:creationId xmlns:a16="http://schemas.microsoft.com/office/drawing/2014/main" id="{6593F671-C319-B57E-1A2C-155092F80046}"/>
              </a:ext>
            </a:extLst>
          </p:cNvPr>
          <p:cNvCxnSpPr>
            <a:cxnSpLocks/>
          </p:cNvCxnSpPr>
          <p:nvPr/>
        </p:nvCxnSpPr>
        <p:spPr>
          <a:xfrm>
            <a:off x="10433993" y="4419078"/>
            <a:ext cx="0" cy="1185376"/>
          </a:xfrm>
          <a:prstGeom prst="straightConnector1">
            <a:avLst/>
          </a:prstGeom>
          <a:noFill/>
          <a:ln w="12700" cap="flat" cmpd="sng">
            <a:solidFill>
              <a:srgbClr val="000000"/>
            </a:solidFill>
            <a:prstDash val="solid"/>
            <a:round/>
            <a:headEnd type="triangle" w="med" len="med"/>
            <a:tailEnd type="none" w="med" len="med"/>
          </a:ln>
        </p:spPr>
      </p:cxnSp>
      <p:sp>
        <p:nvSpPr>
          <p:cNvPr id="8" name="Google Shape;65;p13">
            <a:extLst>
              <a:ext uri="{FF2B5EF4-FFF2-40B4-BE49-F238E27FC236}">
                <a16:creationId xmlns:a16="http://schemas.microsoft.com/office/drawing/2014/main" id="{DFB984D2-80A8-2AAF-B775-D8663D50F975}"/>
              </a:ext>
            </a:extLst>
          </p:cNvPr>
          <p:cNvSpPr/>
          <p:nvPr/>
        </p:nvSpPr>
        <p:spPr>
          <a:xfrm>
            <a:off x="1114735" y="2559739"/>
            <a:ext cx="1561808" cy="850682"/>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a:t>
            </a:r>
            <a:r>
              <a:rPr lang="en" sz="1600"/>
              <a:t>pp main </a:t>
            </a:r>
            <a:r>
              <a:rPr lang="en" sz="1600" err="1"/>
              <a:t>func</a:t>
            </a:r>
            <a:r>
              <a:rPr lang="en" sz="1600"/>
              <a:t>, draw routines, event handlers</a:t>
            </a:r>
            <a:endParaRPr sz="1600"/>
          </a:p>
        </p:txBody>
      </p:sp>
      <p:sp>
        <p:nvSpPr>
          <p:cNvPr id="9" name="Google Shape;60;p13">
            <a:extLst>
              <a:ext uri="{FF2B5EF4-FFF2-40B4-BE49-F238E27FC236}">
                <a16:creationId xmlns:a16="http://schemas.microsoft.com/office/drawing/2014/main" id="{FF06B323-DC2D-8582-1A73-B416061F2895}"/>
              </a:ext>
            </a:extLst>
          </p:cNvPr>
          <p:cNvSpPr/>
          <p:nvPr/>
        </p:nvSpPr>
        <p:spPr>
          <a:xfrm>
            <a:off x="9517648" y="5632723"/>
            <a:ext cx="1731572" cy="487478"/>
          </a:xfrm>
          <a:prstGeom prst="roundRect">
            <a:avLst>
              <a:gd name="adj" fmla="val 16667"/>
            </a:avLst>
          </a:prstGeom>
          <a:solidFill>
            <a:schemeClr val="bg1">
              <a:lumMod val="75000"/>
            </a:schemeClr>
          </a:solidFill>
          <a:ln>
            <a:noFill/>
          </a:ln>
        </p:spPr>
        <p:txBody>
          <a:bodyPr spcFirstLastPara="1" wrap="square" lIns="0" tIns="0" rIns="91440" bIns="0" anchor="ctr" anchorCtr="0">
            <a:noAutofit/>
          </a:bodyPr>
          <a:lstStyle/>
          <a:p>
            <a:pPr marL="57150" lvl="0" algn="ctr" rtl="0">
              <a:spcBef>
                <a:spcPts val="0"/>
              </a:spcBef>
              <a:spcAft>
                <a:spcPts val="0"/>
              </a:spcAft>
              <a:buNone/>
            </a:pPr>
            <a:r>
              <a:rPr lang="en-US" b="1"/>
              <a:t>Matrix SDK</a:t>
            </a:r>
          </a:p>
        </p:txBody>
      </p:sp>
      <p:cxnSp>
        <p:nvCxnSpPr>
          <p:cNvPr id="40" name="Google Shape;78;p13">
            <a:extLst>
              <a:ext uri="{FF2B5EF4-FFF2-40B4-BE49-F238E27FC236}">
                <a16:creationId xmlns:a16="http://schemas.microsoft.com/office/drawing/2014/main" id="{E7C72330-C1BA-B3C0-91CE-3A07D99BE901}"/>
              </a:ext>
            </a:extLst>
          </p:cNvPr>
          <p:cNvCxnSpPr>
            <a:cxnSpLocks/>
            <a:stCxn id="20" idx="2"/>
            <a:endCxn id="52" idx="0"/>
          </p:cNvCxnSpPr>
          <p:nvPr/>
        </p:nvCxnSpPr>
        <p:spPr>
          <a:xfrm rot="5400000">
            <a:off x="7900889" y="4071995"/>
            <a:ext cx="2084691" cy="1045910"/>
          </a:xfrm>
          <a:prstGeom prst="bentConnector3">
            <a:avLst>
              <a:gd name="adj1" fmla="val 74792"/>
            </a:avLst>
          </a:prstGeom>
          <a:noFill/>
          <a:ln w="12700" cap="flat" cmpd="sng">
            <a:solidFill>
              <a:srgbClr val="000000"/>
            </a:solidFill>
            <a:prstDash val="solid"/>
            <a:round/>
            <a:headEnd type="none" w="med" len="med"/>
            <a:tailEnd type="triangle" w="med" len="med"/>
          </a:ln>
        </p:spPr>
      </p:cxnSp>
      <p:sp>
        <p:nvSpPr>
          <p:cNvPr id="52" name="Rectangle 51">
            <a:extLst>
              <a:ext uri="{FF2B5EF4-FFF2-40B4-BE49-F238E27FC236}">
                <a16:creationId xmlns:a16="http://schemas.microsoft.com/office/drawing/2014/main" id="{0C81B153-E573-6E63-F59C-1621E0EB83A2}"/>
              </a:ext>
            </a:extLst>
          </p:cNvPr>
          <p:cNvSpPr/>
          <p:nvPr/>
        </p:nvSpPr>
        <p:spPr>
          <a:xfrm>
            <a:off x="7924394" y="563729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Google Shape;78;p13">
            <a:extLst>
              <a:ext uri="{FF2B5EF4-FFF2-40B4-BE49-F238E27FC236}">
                <a16:creationId xmlns:a16="http://schemas.microsoft.com/office/drawing/2014/main" id="{3D7E886C-3C73-70B2-A798-3C1E18576EF5}"/>
              </a:ext>
            </a:extLst>
          </p:cNvPr>
          <p:cNvCxnSpPr>
            <a:cxnSpLocks/>
            <a:stCxn id="70" idx="2"/>
            <a:endCxn id="59" idx="0"/>
          </p:cNvCxnSpPr>
          <p:nvPr/>
        </p:nvCxnSpPr>
        <p:spPr>
          <a:xfrm rot="5400000">
            <a:off x="8070266" y="4127166"/>
            <a:ext cx="1990656" cy="1038751"/>
          </a:xfrm>
          <a:prstGeom prst="bentConnector3">
            <a:avLst>
              <a:gd name="adj1" fmla="val 80179"/>
            </a:avLst>
          </a:prstGeom>
          <a:noFill/>
          <a:ln w="12700" cap="flat" cmpd="sng">
            <a:solidFill>
              <a:srgbClr val="000000"/>
            </a:solidFill>
            <a:prstDash val="solid"/>
            <a:round/>
            <a:headEnd type="triangle" w="med" len="med"/>
            <a:tailEnd type="none" w="med" len="med"/>
          </a:ln>
        </p:spPr>
      </p:cxnSp>
      <p:sp>
        <p:nvSpPr>
          <p:cNvPr id="59" name="Rectangle 58">
            <a:extLst>
              <a:ext uri="{FF2B5EF4-FFF2-40B4-BE49-F238E27FC236}">
                <a16:creationId xmlns:a16="http://schemas.microsoft.com/office/drawing/2014/main" id="{1B79CFF4-D09D-56C5-1A6A-A5ABC350EE11}"/>
              </a:ext>
            </a:extLst>
          </p:cNvPr>
          <p:cNvSpPr/>
          <p:nvPr/>
        </p:nvSpPr>
        <p:spPr>
          <a:xfrm>
            <a:off x="8050333" y="5641869"/>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a:extLst>
              <a:ext uri="{FF2B5EF4-FFF2-40B4-BE49-F238E27FC236}">
                <a16:creationId xmlns:a16="http://schemas.microsoft.com/office/drawing/2014/main" id="{4F15364A-6CEA-F06C-0002-F2DED8E5474A}"/>
              </a:ext>
            </a:extLst>
          </p:cNvPr>
          <p:cNvSpPr/>
          <p:nvPr/>
        </p:nvSpPr>
        <p:spPr>
          <a:xfrm>
            <a:off x="8948350" y="2889213"/>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20" name="Rounded Rectangle 19">
            <a:extLst>
              <a:ext uri="{FF2B5EF4-FFF2-40B4-BE49-F238E27FC236}">
                <a16:creationId xmlns:a16="http://schemas.microsoft.com/office/drawing/2014/main" id="{6D02587B-045E-CC45-4A6F-D0A0534AF0F4}"/>
              </a:ext>
            </a:extLst>
          </p:cNvPr>
          <p:cNvSpPr/>
          <p:nvPr/>
        </p:nvSpPr>
        <p:spPr>
          <a:xfrm>
            <a:off x="8829570" y="2790605"/>
            <a:ext cx="1273238" cy="762000"/>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r>
              <a:rPr lang="en-US" sz="1400">
                <a:solidFill>
                  <a:schemeClr val="tx1"/>
                </a:solidFill>
              </a:rPr>
              <a:t>App logic calling </a:t>
            </a:r>
            <a:r>
              <a:rPr lang="en-US" sz="1400" b="1" i="1">
                <a:solidFill>
                  <a:schemeClr val="tx1"/>
                </a:solidFill>
              </a:rPr>
              <a:t>async </a:t>
            </a:r>
            <a:r>
              <a:rPr lang="en-US" sz="1400">
                <a:solidFill>
                  <a:schemeClr val="tx1"/>
                </a:solidFill>
              </a:rPr>
              <a:t>platform APIs </a:t>
            </a:r>
          </a:p>
        </p:txBody>
      </p:sp>
      <p:sp>
        <p:nvSpPr>
          <p:cNvPr id="69" name="Google Shape;65;p13">
            <a:extLst>
              <a:ext uri="{FF2B5EF4-FFF2-40B4-BE49-F238E27FC236}">
                <a16:creationId xmlns:a16="http://schemas.microsoft.com/office/drawing/2014/main" id="{42E9BE9E-6F2B-4501-DB5F-89C607EB62A4}"/>
              </a:ext>
            </a:extLst>
          </p:cNvPr>
          <p:cNvSpPr/>
          <p:nvPr/>
        </p:nvSpPr>
        <p:spPr>
          <a:xfrm>
            <a:off x="4838319" y="3096191"/>
            <a:ext cx="1561808" cy="850682"/>
          </a:xfrm>
          <a:prstGeom prst="roundRect">
            <a:avLst>
              <a:gd name="adj" fmla="val 16667"/>
            </a:avLst>
          </a:prstGeom>
          <a:solidFill>
            <a:srgbClr val="FFA826"/>
          </a:solidFill>
          <a:ln w="9525" cap="flat" cmpd="sng">
            <a:solidFill>
              <a:srgbClr val="000000"/>
            </a:solidFill>
            <a:prstDash val="solid"/>
            <a:round/>
            <a:headEnd type="none" w="sm" len="sm"/>
            <a:tailEnd type="none" w="sm" len="sm"/>
          </a:ln>
        </p:spPr>
        <p:txBody>
          <a:bodyPr spcFirstLastPara="1" wrap="square" lIns="91425" tIns="0" rIns="91425" bIns="0" anchor="ctr" anchorCtr="0">
            <a:noAutofit/>
          </a:bodyPr>
          <a:lstStyle/>
          <a:p>
            <a:pPr marL="0" lvl="0" indent="0" algn="ctr" rtl="0">
              <a:spcBef>
                <a:spcPts val="0"/>
              </a:spcBef>
              <a:spcAft>
                <a:spcPts val="0"/>
              </a:spcAft>
              <a:buNone/>
            </a:pPr>
            <a:r>
              <a:rPr lang="en-US" sz="1600"/>
              <a:t>App logic calling </a:t>
            </a:r>
            <a:r>
              <a:rPr lang="en-US" sz="1600" b="1" i="1"/>
              <a:t>sync</a:t>
            </a:r>
            <a:r>
              <a:rPr lang="en-US" sz="1600"/>
              <a:t> platform APIs </a:t>
            </a:r>
            <a:endParaRPr sz="1600"/>
          </a:p>
        </p:txBody>
      </p:sp>
      <p:sp>
        <p:nvSpPr>
          <p:cNvPr id="76" name="Rounded Rectangle 75">
            <a:extLst>
              <a:ext uri="{FF2B5EF4-FFF2-40B4-BE49-F238E27FC236}">
                <a16:creationId xmlns:a16="http://schemas.microsoft.com/office/drawing/2014/main" id="{6A5FA12B-3145-D6E7-182A-B165398229E4}"/>
              </a:ext>
            </a:extLst>
          </p:cNvPr>
          <p:cNvSpPr/>
          <p:nvPr/>
        </p:nvSpPr>
        <p:spPr>
          <a:xfrm>
            <a:off x="9831068" y="3881504"/>
            <a:ext cx="1157489"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0" lvl="0" indent="0" algn="ctr" rtl="0">
              <a:spcBef>
                <a:spcPts val="0"/>
              </a:spcBef>
              <a:spcAft>
                <a:spcPts val="0"/>
              </a:spcAft>
              <a:buNone/>
            </a:pPr>
            <a:endParaRPr lang="en-US" sz="1400">
              <a:solidFill>
                <a:schemeClr val="tx1"/>
              </a:solidFill>
            </a:endParaRPr>
          </a:p>
        </p:txBody>
      </p:sp>
      <p:sp>
        <p:nvSpPr>
          <p:cNvPr id="77" name="Rounded Rectangle 76">
            <a:extLst>
              <a:ext uri="{FF2B5EF4-FFF2-40B4-BE49-F238E27FC236}">
                <a16:creationId xmlns:a16="http://schemas.microsoft.com/office/drawing/2014/main" id="{9308413A-0BE4-0E24-82E4-4C58B349E0B2}"/>
              </a:ext>
            </a:extLst>
          </p:cNvPr>
          <p:cNvSpPr/>
          <p:nvPr/>
        </p:nvSpPr>
        <p:spPr>
          <a:xfrm>
            <a:off x="9748349" y="3789620"/>
            <a:ext cx="1152608" cy="520456"/>
          </a:xfrm>
          <a:prstGeom prst="roundRect">
            <a:avLst/>
          </a:prstGeom>
          <a:solidFill>
            <a:srgbClr val="FFACA9"/>
          </a:solidFill>
          <a:ln>
            <a:solidFill>
              <a:schemeClr val="bg1"/>
            </a:solidFill>
          </a:ln>
        </p:spPr>
        <p:style>
          <a:lnRef idx="2">
            <a:schemeClr val="accent2">
              <a:shade val="15000"/>
            </a:schemeClr>
          </a:lnRef>
          <a:fillRef idx="1">
            <a:schemeClr val="accent2"/>
          </a:fillRef>
          <a:effectRef idx="0">
            <a:schemeClr val="accent2"/>
          </a:effectRef>
          <a:fontRef idx="minor">
            <a:schemeClr val="lt1"/>
          </a:fontRef>
        </p:style>
        <p:txBody>
          <a:bodyPr rtlCol="0" anchor="ctr" anchorCtr="0"/>
          <a:lstStyle/>
          <a:p>
            <a:pPr marL="6350" lvl="0" algn="ctr" rtl="0">
              <a:spcBef>
                <a:spcPts val="0"/>
              </a:spcBef>
              <a:spcAft>
                <a:spcPts val="0"/>
              </a:spcAft>
              <a:buNone/>
            </a:pPr>
            <a:r>
              <a:rPr lang="en-US" sz="1400">
                <a:solidFill>
                  <a:schemeClr val="tx1"/>
                </a:solidFill>
              </a:rPr>
              <a:t>App logic using Matrix</a:t>
            </a:r>
          </a:p>
        </p:txBody>
      </p:sp>
      <p:cxnSp>
        <p:nvCxnSpPr>
          <p:cNvPr id="106" name="Straight Arrow Connector 105">
            <a:extLst>
              <a:ext uri="{FF2B5EF4-FFF2-40B4-BE49-F238E27FC236}">
                <a16:creationId xmlns:a16="http://schemas.microsoft.com/office/drawing/2014/main" id="{73487411-5EFC-7B42-0C5D-5869B0584F93}"/>
              </a:ext>
            </a:extLst>
          </p:cNvPr>
          <p:cNvCxnSpPr/>
          <p:nvPr/>
        </p:nvCxnSpPr>
        <p:spPr>
          <a:xfrm>
            <a:off x="8778678" y="814259"/>
            <a:ext cx="686384" cy="0"/>
          </a:xfrm>
          <a:prstGeom prst="straightConnector1">
            <a:avLst/>
          </a:prstGeom>
          <a:ln w="47625" cmpd="dbl">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EC0FAB-F054-E688-9ECD-36493860D47C}"/>
              </a:ext>
            </a:extLst>
          </p:cNvPr>
          <p:cNvCxnSpPr/>
          <p:nvPr/>
        </p:nvCxnSpPr>
        <p:spPr>
          <a:xfrm>
            <a:off x="8778678" y="1053364"/>
            <a:ext cx="686384" cy="0"/>
          </a:xfrm>
          <a:prstGeom prst="straightConnector1">
            <a:avLst/>
          </a:prstGeom>
          <a:ln w="38100" cmpd="sng">
            <a:solidFill>
              <a:srgbClr val="C00000"/>
            </a:solidFill>
            <a:prstDash val="sysDot"/>
            <a:round/>
            <a:headEnd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E39C1FB8-408D-8168-B27B-D8F90E1C96FD}"/>
              </a:ext>
            </a:extLst>
          </p:cNvPr>
          <p:cNvCxnSpPr/>
          <p:nvPr/>
        </p:nvCxnSpPr>
        <p:spPr>
          <a:xfrm>
            <a:off x="8778678" y="567414"/>
            <a:ext cx="686384" cy="0"/>
          </a:xfrm>
          <a:prstGeom prst="straightConnector1">
            <a:avLst/>
          </a:prstGeom>
          <a:ln w="25400" cmpd="tri">
            <a:solidFill>
              <a:srgbClr val="2BA116"/>
            </a:solidFill>
            <a:prstDash val="dash"/>
            <a:round/>
            <a:headEnd w="sm" len="sm"/>
            <a:tailEnd type="arrow"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9795105D-BEB9-A4C5-D1CA-C771A29B5714}"/>
              </a:ext>
            </a:extLst>
          </p:cNvPr>
          <p:cNvSpPr/>
          <p:nvPr/>
        </p:nvSpPr>
        <p:spPr>
          <a:xfrm>
            <a:off x="4854872" y="4334576"/>
            <a:ext cx="991770" cy="2960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2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011605-363D-59A2-F169-A40B49043D9E}"/>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A20D709-4180-8E83-D63E-D35A4E141076}"/>
              </a:ext>
            </a:extLst>
          </p:cNvPr>
          <p:cNvSpPr/>
          <p:nvPr/>
        </p:nvSpPr>
        <p:spPr>
          <a:xfrm>
            <a:off x="-110757" y="0"/>
            <a:ext cx="12639230" cy="7264442"/>
          </a:xfrm>
          <a:prstGeom prst="rect">
            <a:avLst/>
          </a:prstGeom>
          <a:solidFill>
            <a:schemeClr val="bg1">
              <a:alpha val="8147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0BFCAE3A-56DB-EC0D-A678-39EA4515C6DC}"/>
              </a:ext>
            </a:extLst>
          </p:cNvPr>
          <p:cNvCxnSpPr>
            <a:cxnSpLocks/>
          </p:cNvCxnSpPr>
          <p:nvPr/>
        </p:nvCxnSpPr>
        <p:spPr>
          <a:xfrm>
            <a:off x="1488774" y="3472268"/>
            <a:ext cx="0" cy="2804968"/>
          </a:xfrm>
          <a:prstGeom prst="straightConnector1">
            <a:avLst/>
          </a:prstGeom>
          <a:ln w="952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D39F683-1736-9659-799B-936D515828A6}"/>
              </a:ext>
            </a:extLst>
          </p:cNvPr>
          <p:cNvSpPr>
            <a:spLocks noGrp="1"/>
          </p:cNvSpPr>
          <p:nvPr>
            <p:ph idx="1"/>
          </p:nvPr>
        </p:nvSpPr>
        <p:spPr>
          <a:xfrm>
            <a:off x="741408" y="2980848"/>
            <a:ext cx="11845134" cy="3149803"/>
          </a:xfrm>
        </p:spPr>
        <p:txBody>
          <a:bodyPr>
            <a:noAutofit/>
          </a:bodyPr>
          <a:lstStyle/>
          <a:p>
            <a:pPr marL="0" indent="0">
              <a:lnSpc>
                <a:spcPct val="100000"/>
              </a:lnSpc>
              <a:buNone/>
            </a:pPr>
            <a:r>
              <a:rPr lang="en-US" b="1" dirty="0"/>
              <a:t>Roadmap for 2024:</a:t>
            </a:r>
            <a:endParaRPr lang="en-US" sz="2400" dirty="0"/>
          </a:p>
          <a:p>
            <a:pPr marL="1208088" indent="0">
              <a:lnSpc>
                <a:spcPct val="200000"/>
              </a:lnSpc>
              <a:buNone/>
            </a:pPr>
            <a:r>
              <a:rPr lang="en-US" sz="2400" dirty="0"/>
              <a:t>Continue developing key </a:t>
            </a:r>
            <a:r>
              <a:rPr lang="en-US" sz="2400" b="1" dirty="0">
                <a:solidFill>
                  <a:srgbClr val="1D4999"/>
                </a:solidFill>
              </a:rPr>
              <a:t>platform feature abstraction</a:t>
            </a:r>
            <a:r>
              <a:rPr lang="en-US" sz="2400" dirty="0"/>
              <a:t> crates</a:t>
            </a:r>
          </a:p>
          <a:p>
            <a:pPr marL="1208088" indent="0">
              <a:lnSpc>
                <a:spcPct val="200000"/>
              </a:lnSpc>
              <a:buNone/>
            </a:pPr>
            <a:r>
              <a:rPr lang="en-US" sz="2400" b="1" dirty="0">
                <a:solidFill>
                  <a:srgbClr val="1D4999"/>
                </a:solidFill>
              </a:rPr>
              <a:t>Publish</a:t>
            </a:r>
            <a:r>
              <a:rPr lang="en-US" sz="2400" dirty="0"/>
              <a:t> first flagship apps to app stores &amp; package managers</a:t>
            </a:r>
          </a:p>
          <a:p>
            <a:pPr marL="1208088" indent="0">
              <a:lnSpc>
                <a:spcPct val="200000"/>
              </a:lnSpc>
              <a:buNone/>
            </a:pPr>
            <a:r>
              <a:rPr lang="en-US" sz="2400" dirty="0"/>
              <a:t>End-to-end </a:t>
            </a:r>
            <a:r>
              <a:rPr lang="en-US" sz="2400" b="1" dirty="0">
                <a:solidFill>
                  <a:srgbClr val="1D4999"/>
                </a:solidFill>
              </a:rPr>
              <a:t>guided walkthroughs</a:t>
            </a:r>
            <a:r>
              <a:rPr lang="en-US" sz="2400" dirty="0"/>
              <a:t>: creating a full app atop </a:t>
            </a:r>
            <a:r>
              <a:rPr lang="en-US" sz="2400" dirty="0" err="1"/>
              <a:t>Robius</a:t>
            </a:r>
            <a:endParaRPr lang="en-US" sz="2400" dirty="0"/>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294A3AAC-61A2-9620-5809-5691DB0EC46B}"/>
              </a:ext>
            </a:extLst>
          </p:cNvPr>
          <p:cNvGrpSpPr/>
          <p:nvPr/>
        </p:nvGrpSpPr>
        <p:grpSpPr>
          <a:xfrm>
            <a:off x="1141490" y="3689811"/>
            <a:ext cx="694456" cy="668960"/>
            <a:chOff x="613137" y="2487881"/>
            <a:chExt cx="812044" cy="782230"/>
          </a:xfrm>
        </p:grpSpPr>
        <p:pic>
          <p:nvPicPr>
            <p:cNvPr id="1026" name="Picture 2">
              <a:extLst>
                <a:ext uri="{FF2B5EF4-FFF2-40B4-BE49-F238E27FC236}">
                  <a16:creationId xmlns:a16="http://schemas.microsoft.com/office/drawing/2014/main" id="{42B8D68C-2C52-1434-3DB8-43B69A27B191}"/>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90154" y="2487881"/>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8FEADC8B-33B0-7556-42B5-649500ACC259}"/>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75139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FAADAF44-0340-08CD-B49D-B97AF61C2D19}"/>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022243" y="2720329"/>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1F16B094-96F3-6077-1DB7-D6764A0A4C8F}"/>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886584"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E8700A60-24BC-8EF4-1CFF-F8E4EF37066E}"/>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1157350" y="2956480"/>
              <a:ext cx="267831" cy="31363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A779FEF-4026-792E-DEFC-1E38725C2EFE}"/>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613137" y="2956480"/>
              <a:ext cx="267831" cy="31363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Graphic 29" descr="Document with solid fill">
            <a:extLst>
              <a:ext uri="{FF2B5EF4-FFF2-40B4-BE49-F238E27FC236}">
                <a16:creationId xmlns:a16="http://schemas.microsoft.com/office/drawing/2014/main" id="{6300204B-548E-CBB8-300C-F9EE15721A8E}"/>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rcRect/>
          <a:stretch/>
        </p:blipFill>
        <p:spPr>
          <a:xfrm>
            <a:off x="1165086" y="5442655"/>
            <a:ext cx="636694" cy="636694"/>
          </a:xfrm>
          <a:prstGeom prst="rect">
            <a:avLst/>
          </a:prstGeom>
        </p:spPr>
      </p:pic>
      <p:grpSp>
        <p:nvGrpSpPr>
          <p:cNvPr id="36" name="Group 35">
            <a:extLst>
              <a:ext uri="{FF2B5EF4-FFF2-40B4-BE49-F238E27FC236}">
                <a16:creationId xmlns:a16="http://schemas.microsoft.com/office/drawing/2014/main" id="{EA557611-B68C-C07C-5A65-104FA350074D}"/>
              </a:ext>
            </a:extLst>
          </p:cNvPr>
          <p:cNvGrpSpPr/>
          <p:nvPr/>
        </p:nvGrpSpPr>
        <p:grpSpPr>
          <a:xfrm>
            <a:off x="1194537" y="4605932"/>
            <a:ext cx="597042" cy="583212"/>
            <a:chOff x="776985" y="4853452"/>
            <a:chExt cx="433379" cy="423340"/>
          </a:xfrm>
        </p:grpSpPr>
        <p:pic>
          <p:nvPicPr>
            <p:cNvPr id="31" name="Graphic 30" descr="Arrow: Straight with solid fill">
              <a:extLst>
                <a:ext uri="{FF2B5EF4-FFF2-40B4-BE49-F238E27FC236}">
                  <a16:creationId xmlns:a16="http://schemas.microsoft.com/office/drawing/2014/main" id="{7245ACBB-53EF-2A6F-D6C1-E0811478317C}"/>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rot="2700000">
              <a:off x="776985" y="4853454"/>
              <a:ext cx="247986" cy="247986"/>
            </a:xfrm>
            <a:prstGeom prst="rect">
              <a:avLst/>
            </a:prstGeom>
          </p:spPr>
        </p:pic>
        <p:pic>
          <p:nvPicPr>
            <p:cNvPr id="33" name="Graphic 32" descr="Arrow: Straight with solid fill">
              <a:extLst>
                <a:ext uri="{FF2B5EF4-FFF2-40B4-BE49-F238E27FC236}">
                  <a16:creationId xmlns:a16="http://schemas.microsoft.com/office/drawing/2014/main" id="{29BFFC65-C3E0-76B0-CD53-CE5135166576}"/>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rot="8100000">
              <a:off x="962378" y="4853452"/>
              <a:ext cx="247986" cy="247986"/>
            </a:xfrm>
            <a:prstGeom prst="rect">
              <a:avLst/>
            </a:prstGeom>
          </p:spPr>
        </p:pic>
        <p:pic>
          <p:nvPicPr>
            <p:cNvPr id="34" name="Graphic 33" descr="Arrow: Straight with solid fill">
              <a:extLst>
                <a:ext uri="{FF2B5EF4-FFF2-40B4-BE49-F238E27FC236}">
                  <a16:creationId xmlns:a16="http://schemas.microsoft.com/office/drawing/2014/main" id="{4682A897-C85F-3B0D-F0DD-11ED8C309B72}"/>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rot="13500000">
              <a:off x="960194" y="5028804"/>
              <a:ext cx="247986" cy="247986"/>
            </a:xfrm>
            <a:prstGeom prst="rect">
              <a:avLst/>
            </a:prstGeom>
          </p:spPr>
        </p:pic>
        <p:pic>
          <p:nvPicPr>
            <p:cNvPr id="35" name="Graphic 34" descr="Arrow: Straight with solid fill">
              <a:extLst>
                <a:ext uri="{FF2B5EF4-FFF2-40B4-BE49-F238E27FC236}">
                  <a16:creationId xmlns:a16="http://schemas.microsoft.com/office/drawing/2014/main" id="{10EB899C-B84E-10E0-5583-EF8279644E6D}"/>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rot="18900000">
              <a:off x="776985" y="5028806"/>
              <a:ext cx="247986" cy="247986"/>
            </a:xfrm>
            <a:prstGeom prst="rect">
              <a:avLst/>
            </a:prstGeom>
          </p:spPr>
        </p:pic>
      </p:gr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51765"/>
            <a:ext cx="11013440" cy="1325563"/>
          </a:xfrm>
        </p:spPr>
        <p:txBody>
          <a:bodyPr/>
          <a:lstStyle/>
          <a:p>
            <a:r>
              <a:rPr lang="en-US" dirty="0"/>
              <a:t>Wrapping up, but looking forward</a:t>
            </a:r>
          </a:p>
        </p:txBody>
      </p:sp>
      <p:sp>
        <p:nvSpPr>
          <p:cNvPr id="10" name="TextBox 9">
            <a:extLst>
              <a:ext uri="{FF2B5EF4-FFF2-40B4-BE49-F238E27FC236}">
                <a16:creationId xmlns:a16="http://schemas.microsoft.com/office/drawing/2014/main" id="{DE000003-23AB-8F7D-647C-BD7210D980A9}"/>
              </a:ext>
            </a:extLst>
          </p:cNvPr>
          <p:cNvSpPr txBox="1"/>
          <p:nvPr/>
        </p:nvSpPr>
        <p:spPr>
          <a:xfrm>
            <a:off x="518159" y="1395295"/>
            <a:ext cx="11381398" cy="1614801"/>
          </a:xfrm>
          <a:prstGeom prst="rect">
            <a:avLst/>
          </a:prstGeom>
          <a:noFill/>
        </p:spPr>
        <p:txBody>
          <a:bodyPr wrap="square">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solidFill>
                  <a:prstClr val="black"/>
                </a:solidFill>
                <a:effectLst/>
                <a:uLnTx/>
                <a:uFillTx/>
                <a:latin typeface="Tenorite" pitchFamily="2" charset="0"/>
                <a:ea typeface="+mn-ea"/>
                <a:cs typeface="+mn-cs"/>
              </a:rPr>
              <a:t>Robius</a:t>
            </a:r>
            <a:r>
              <a:rPr kumimoji="0" lang="en-US" sz="2800" b="0" i="0" u="none" strike="noStrike" kern="1200" cap="none" spc="0" normalizeH="0" baseline="0" noProof="0" dirty="0">
                <a:ln>
                  <a:noFill/>
                </a:ln>
                <a:solidFill>
                  <a:prstClr val="black"/>
                </a:solidFill>
                <a:effectLst/>
                <a:uLnTx/>
                <a:uFillTx/>
                <a:latin typeface="Tenorite" pitchFamily="2" charset="0"/>
                <a:ea typeface="+mn-ea"/>
                <a:cs typeface="+mn-cs"/>
              </a:rPr>
              <a:t> is only just getting started!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Many challenges remain: UI, platform, build, tooling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t>Active collaboration with UI toolkits, who are improving every day</a:t>
            </a:r>
            <a:br>
              <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rPr>
            </a:br>
            <a:endParaRPr kumimoji="0" lang="en-US" sz="2400" b="0" i="0" u="none" strike="noStrike" kern="1200" cap="none" spc="0" normalizeH="0" baseline="0" noProof="0" dirty="0">
              <a:ln>
                <a:noFill/>
              </a:ln>
              <a:solidFill>
                <a:prstClr val="black"/>
              </a:solidFill>
              <a:effectLst/>
              <a:uLnTx/>
              <a:uFillTx/>
              <a:latin typeface="Tenorite" pitchFamily="2" charset="0"/>
              <a:ea typeface="+mn-ea"/>
              <a:cs typeface="+mn-cs"/>
            </a:endParaRPr>
          </a:p>
        </p:txBody>
      </p:sp>
    </p:spTree>
    <p:extLst>
      <p:ext uri="{BB962C8B-B14F-4D97-AF65-F5344CB8AC3E}">
        <p14:creationId xmlns:p14="http://schemas.microsoft.com/office/powerpoint/2010/main" val="2866587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5011605-363D-59A2-F169-A40B49043D9E}"/>
              </a:ext>
            </a:extLst>
          </p:cNvPr>
          <p:cNvPicPr>
            <a:picLocks noChangeAspect="1"/>
          </p:cNvPicPr>
          <p:nvPr/>
        </p:nvPicPr>
        <p:blipFill rotWithShape="1">
          <a:blip r:embed="rId3"/>
          <a:srcRect t="585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FA20D709-4180-8E83-D63E-D35A4E141076}"/>
              </a:ext>
            </a:extLst>
          </p:cNvPr>
          <p:cNvSpPr/>
          <p:nvPr/>
        </p:nvSpPr>
        <p:spPr>
          <a:xfrm>
            <a:off x="-223615" y="-1662"/>
            <a:ext cx="12639230" cy="7264442"/>
          </a:xfrm>
          <a:prstGeom prst="rect">
            <a:avLst/>
          </a:prstGeom>
          <a:solidFill>
            <a:schemeClr val="bg1">
              <a:alpha val="81476"/>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64013B0E-FB6C-B573-9FFE-8F9945B9E0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62C56D-5E74-2945-931D-C07ECBF0F859}"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F6680E-C013-D597-3066-E9AF5EA16DF7}"/>
              </a:ext>
            </a:extLst>
          </p:cNvPr>
          <p:cNvSpPr/>
          <p:nvPr/>
        </p:nvSpPr>
        <p:spPr>
          <a:xfrm>
            <a:off x="1267792" y="471160"/>
            <a:ext cx="10924208" cy="75706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B6BDA4D4-0E3B-ABA5-9234-268A967B408A}"/>
              </a:ext>
            </a:extLst>
          </p:cNvPr>
          <p:cNvSpPr>
            <a:spLocks noGrp="1"/>
          </p:cNvSpPr>
          <p:nvPr>
            <p:ph type="title"/>
          </p:nvPr>
        </p:nvSpPr>
        <p:spPr>
          <a:xfrm>
            <a:off x="518160" y="151765"/>
            <a:ext cx="11013440" cy="1325563"/>
          </a:xfrm>
        </p:spPr>
        <p:txBody>
          <a:bodyPr/>
          <a:lstStyle/>
          <a:p>
            <a:r>
              <a:rPr lang="en-US" dirty="0"/>
              <a:t>Acknowledgments</a:t>
            </a:r>
          </a:p>
        </p:txBody>
      </p:sp>
      <p:pic>
        <p:nvPicPr>
          <p:cNvPr id="9" name="Picture 2">
            <a:extLst>
              <a:ext uri="{FF2B5EF4-FFF2-40B4-BE49-F238E27FC236}">
                <a16:creationId xmlns:a16="http://schemas.microsoft.com/office/drawing/2014/main" id="{CFEC95F8-62DB-72F0-3564-2B5C0E805BE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0131" t="15447" r="9677" b="4361"/>
          <a:stretch/>
        </p:blipFill>
        <p:spPr bwMode="auto">
          <a:xfrm>
            <a:off x="9315206" y="1547620"/>
            <a:ext cx="1318052" cy="13180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9F78C83-ABDC-5B8B-3764-FF69A470AE20}"/>
              </a:ext>
            </a:extLst>
          </p:cNvPr>
          <p:cNvSpPr txBox="1"/>
          <p:nvPr/>
        </p:nvSpPr>
        <p:spPr>
          <a:xfrm>
            <a:off x="9020420" y="2932878"/>
            <a:ext cx="1795616" cy="369332"/>
          </a:xfrm>
          <a:prstGeom prst="rect">
            <a:avLst/>
          </a:prstGeom>
          <a:noFill/>
        </p:spPr>
        <p:txBody>
          <a:bodyPr wrap="square" rtlCol="0">
            <a:spAutoFit/>
          </a:bodyPr>
          <a:lstStyle/>
          <a:p>
            <a:pPr algn="ctr"/>
            <a:r>
              <a:rPr lang="en-US" dirty="0" err="1"/>
              <a:t>Klim</a:t>
            </a:r>
            <a:r>
              <a:rPr lang="en-US" dirty="0"/>
              <a:t> </a:t>
            </a:r>
            <a:r>
              <a:rPr lang="en-US" dirty="0" err="1"/>
              <a:t>Tsoutsman</a:t>
            </a:r>
            <a:endParaRPr lang="en-US" dirty="0"/>
          </a:p>
        </p:txBody>
      </p:sp>
      <p:pic>
        <p:nvPicPr>
          <p:cNvPr id="1028" name="Picture 4" descr="Rik Arends">
            <a:extLst>
              <a:ext uri="{FF2B5EF4-FFF2-40B4-BE49-F238E27FC236}">
                <a16:creationId xmlns:a16="http://schemas.microsoft.com/office/drawing/2014/main" id="{9102F9F4-BBEB-3DD7-314E-9889AC2BE3D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96188"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1EA8628-7A51-4C87-2B55-399BF19E6914}"/>
              </a:ext>
            </a:extLst>
          </p:cNvPr>
          <p:cNvSpPr txBox="1"/>
          <p:nvPr/>
        </p:nvSpPr>
        <p:spPr>
          <a:xfrm>
            <a:off x="766603" y="2909852"/>
            <a:ext cx="1795616" cy="369332"/>
          </a:xfrm>
          <a:prstGeom prst="rect">
            <a:avLst/>
          </a:prstGeom>
          <a:noFill/>
        </p:spPr>
        <p:txBody>
          <a:bodyPr wrap="square" rtlCol="0">
            <a:spAutoFit/>
          </a:bodyPr>
          <a:lstStyle/>
          <a:p>
            <a:pPr algn="ctr"/>
            <a:r>
              <a:rPr lang="en-US" dirty="0"/>
              <a:t>Rik Arends</a:t>
            </a:r>
          </a:p>
        </p:txBody>
      </p:sp>
      <p:pic>
        <p:nvPicPr>
          <p:cNvPr id="1034" name="Picture 10" descr="Eddy Bruël">
            <a:extLst>
              <a:ext uri="{FF2B5EF4-FFF2-40B4-BE49-F238E27FC236}">
                <a16:creationId xmlns:a16="http://schemas.microsoft.com/office/drawing/2014/main" id="{963AFA9E-C01E-A0E0-C03E-4F91EDC59A2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48905" y="1508969"/>
            <a:ext cx="1336446" cy="13364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23369A1-0BDA-3CD3-E083-3EA198ABF0AE}"/>
              </a:ext>
            </a:extLst>
          </p:cNvPr>
          <p:cNvSpPr txBox="1"/>
          <p:nvPr/>
        </p:nvSpPr>
        <p:spPr>
          <a:xfrm>
            <a:off x="2719320" y="2918303"/>
            <a:ext cx="1795616" cy="369332"/>
          </a:xfrm>
          <a:prstGeom prst="rect">
            <a:avLst/>
          </a:prstGeom>
          <a:noFill/>
        </p:spPr>
        <p:txBody>
          <a:bodyPr wrap="square" rtlCol="0">
            <a:spAutoFit/>
          </a:bodyPr>
          <a:lstStyle/>
          <a:p>
            <a:pPr algn="ctr"/>
            <a:r>
              <a:rPr lang="en-US" dirty="0"/>
              <a:t>Eddy </a:t>
            </a:r>
            <a:r>
              <a:rPr lang="en-US" dirty="0" err="1"/>
              <a:t>Bruël</a:t>
            </a:r>
            <a:endParaRPr lang="en-US" dirty="0"/>
          </a:p>
        </p:txBody>
      </p:sp>
      <p:sp>
        <p:nvSpPr>
          <p:cNvPr id="20" name="TextBox 19">
            <a:extLst>
              <a:ext uri="{FF2B5EF4-FFF2-40B4-BE49-F238E27FC236}">
                <a16:creationId xmlns:a16="http://schemas.microsoft.com/office/drawing/2014/main" id="{8352904A-2124-DFCE-A68B-5FB7C81FFA88}"/>
              </a:ext>
            </a:extLst>
          </p:cNvPr>
          <p:cNvSpPr txBox="1"/>
          <p:nvPr/>
        </p:nvSpPr>
        <p:spPr>
          <a:xfrm>
            <a:off x="744436" y="5069721"/>
            <a:ext cx="1795616" cy="646331"/>
          </a:xfrm>
          <a:prstGeom prst="rect">
            <a:avLst/>
          </a:prstGeom>
          <a:noFill/>
        </p:spPr>
        <p:txBody>
          <a:bodyPr wrap="square" rtlCol="0">
            <a:spAutoFit/>
          </a:bodyPr>
          <a:lstStyle/>
          <a:p>
            <a:pPr algn="ctr"/>
            <a:r>
              <a:rPr lang="en-US" dirty="0"/>
              <a:t>Sebastian </a:t>
            </a:r>
            <a:r>
              <a:rPr lang="en-US" dirty="0" err="1"/>
              <a:t>Michailidis</a:t>
            </a:r>
            <a:endParaRPr lang="en-US" dirty="0"/>
          </a:p>
        </p:txBody>
      </p:sp>
      <p:pic>
        <p:nvPicPr>
          <p:cNvPr id="1040" name="Picture 16" descr="Sebastian Michailidis">
            <a:extLst>
              <a:ext uri="{FF2B5EF4-FFF2-40B4-BE49-F238E27FC236}">
                <a16:creationId xmlns:a16="http://schemas.microsoft.com/office/drawing/2014/main" id="{AFC1EF5E-FE55-D1D3-4583-E3FF67E8D76C}"/>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51854" y="3630559"/>
            <a:ext cx="1380780" cy="138078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87C9B31-3EC3-85F6-4545-58249C8392D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323398" y="1505121"/>
            <a:ext cx="1380336" cy="13292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D88F39D-CC29-C2D6-B1B5-2B530D86A8F6}"/>
              </a:ext>
            </a:extLst>
          </p:cNvPr>
          <p:cNvSpPr txBox="1"/>
          <p:nvPr/>
        </p:nvSpPr>
        <p:spPr>
          <a:xfrm>
            <a:off x="7059754" y="2782669"/>
            <a:ext cx="1795616" cy="646331"/>
          </a:xfrm>
          <a:prstGeom prst="rect">
            <a:avLst/>
          </a:prstGeom>
          <a:noFill/>
        </p:spPr>
        <p:txBody>
          <a:bodyPr wrap="square" rtlCol="0">
            <a:spAutoFit/>
          </a:bodyPr>
          <a:lstStyle/>
          <a:p>
            <a:pPr algn="ctr"/>
            <a:r>
              <a:rPr lang="en-US" dirty="0"/>
              <a:t>David </a:t>
            </a:r>
            <a:r>
              <a:rPr lang="en-US" dirty="0" err="1"/>
              <a:t>Rheinsberg</a:t>
            </a:r>
            <a:endParaRPr lang="en-US" dirty="0"/>
          </a:p>
        </p:txBody>
      </p:sp>
      <p:pic>
        <p:nvPicPr>
          <p:cNvPr id="1044" name="Picture 20">
            <a:extLst>
              <a:ext uri="{FF2B5EF4-FFF2-40B4-BE49-F238E27FC236}">
                <a16:creationId xmlns:a16="http://schemas.microsoft.com/office/drawing/2014/main" id="{8C0B9019-FF8F-38DB-176C-9788A01517D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9311284" y="3736523"/>
            <a:ext cx="1335961" cy="132556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C031FFA-C529-EDB7-9F99-426E6D2B3796}"/>
              </a:ext>
            </a:extLst>
          </p:cNvPr>
          <p:cNvSpPr txBox="1"/>
          <p:nvPr/>
        </p:nvSpPr>
        <p:spPr>
          <a:xfrm>
            <a:off x="9081456" y="5055407"/>
            <a:ext cx="1795616" cy="646331"/>
          </a:xfrm>
          <a:prstGeom prst="rect">
            <a:avLst/>
          </a:prstGeom>
          <a:noFill/>
        </p:spPr>
        <p:txBody>
          <a:bodyPr wrap="square" rtlCol="0">
            <a:spAutoFit/>
          </a:bodyPr>
          <a:lstStyle/>
          <a:p>
            <a:pPr algn="ctr"/>
            <a:r>
              <a:rPr lang="en-US" dirty="0"/>
              <a:t>Cassaundra Smith</a:t>
            </a:r>
          </a:p>
        </p:txBody>
      </p:sp>
      <p:pic>
        <p:nvPicPr>
          <p:cNvPr id="1046" name="Picture 22">
            <a:extLst>
              <a:ext uri="{FF2B5EF4-FFF2-40B4-BE49-F238E27FC236}">
                <a16:creationId xmlns:a16="http://schemas.microsoft.com/office/drawing/2014/main" id="{21D034A8-EFB2-C722-3EA5-F836878FA070}"/>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5352121" y="3708712"/>
            <a:ext cx="1436909" cy="138078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035E8-E02F-BB92-B9DC-3F2D10A7C907}"/>
              </a:ext>
            </a:extLst>
          </p:cNvPr>
          <p:cNvSpPr txBox="1"/>
          <p:nvPr/>
        </p:nvSpPr>
        <p:spPr>
          <a:xfrm>
            <a:off x="5127072" y="5136669"/>
            <a:ext cx="1795616" cy="369332"/>
          </a:xfrm>
          <a:prstGeom prst="rect">
            <a:avLst/>
          </a:prstGeom>
          <a:noFill/>
        </p:spPr>
        <p:txBody>
          <a:bodyPr wrap="square" rtlCol="0">
            <a:spAutoFit/>
          </a:bodyPr>
          <a:lstStyle/>
          <a:p>
            <a:pPr algn="ctr"/>
            <a:r>
              <a:rPr lang="en-US" dirty="0"/>
              <a:t>Jorge </a:t>
            </a:r>
            <a:r>
              <a:rPr lang="en-US" dirty="0" err="1"/>
              <a:t>Bejar</a:t>
            </a:r>
            <a:endParaRPr lang="en-US" dirty="0"/>
          </a:p>
        </p:txBody>
      </p:sp>
      <p:pic>
        <p:nvPicPr>
          <p:cNvPr id="1048" name="Picture 24">
            <a:extLst>
              <a:ext uri="{FF2B5EF4-FFF2-40B4-BE49-F238E27FC236}">
                <a16:creationId xmlns:a16="http://schemas.microsoft.com/office/drawing/2014/main" id="{974775A0-99A5-8140-92FF-E5E997C85825}"/>
              </a:ext>
            </a:extLst>
          </p:cNvPr>
          <p:cNvPicPr>
            <a:picLocks noChangeAspect="1" noChangeArrowheads="1"/>
          </p:cNvPicPr>
          <p:nvPr/>
        </p:nvPicPr>
        <p:blipFill rotWithShape="1">
          <a:blip r:embed="rId11">
            <a:extLst>
              <a:ext uri="{28A0092B-C50C-407E-A947-70E740481C1C}">
                <a14:useLocalDpi xmlns:a14="http://schemas.microsoft.com/office/drawing/2010/main"/>
              </a:ext>
            </a:extLst>
          </a:blip>
          <a:srcRect l="6622" r="6622"/>
          <a:stretch/>
        </p:blipFill>
        <p:spPr bwMode="auto">
          <a:xfrm>
            <a:off x="2886699" y="3630559"/>
            <a:ext cx="1403244" cy="138077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80AB630-403E-A681-DCB5-A2E6B414E1AF}"/>
              </a:ext>
            </a:extLst>
          </p:cNvPr>
          <p:cNvSpPr txBox="1"/>
          <p:nvPr/>
        </p:nvSpPr>
        <p:spPr>
          <a:xfrm>
            <a:off x="2886699" y="5058516"/>
            <a:ext cx="1403244" cy="646331"/>
          </a:xfrm>
          <a:prstGeom prst="rect">
            <a:avLst/>
          </a:prstGeom>
          <a:noFill/>
        </p:spPr>
        <p:txBody>
          <a:bodyPr wrap="square" rtlCol="0">
            <a:spAutoFit/>
          </a:bodyPr>
          <a:lstStyle/>
          <a:p>
            <a:pPr algn="ctr"/>
            <a:r>
              <a:rPr lang="en-US" dirty="0"/>
              <a:t>Jonathan Kelley</a:t>
            </a:r>
          </a:p>
        </p:txBody>
      </p:sp>
      <p:sp>
        <p:nvSpPr>
          <p:cNvPr id="38" name="TextBox 37">
            <a:extLst>
              <a:ext uri="{FF2B5EF4-FFF2-40B4-BE49-F238E27FC236}">
                <a16:creationId xmlns:a16="http://schemas.microsoft.com/office/drawing/2014/main" id="{FC2C0535-328D-1692-DDD0-04F699FE427D}"/>
              </a:ext>
            </a:extLst>
          </p:cNvPr>
          <p:cNvSpPr txBox="1"/>
          <p:nvPr/>
        </p:nvSpPr>
        <p:spPr>
          <a:xfrm>
            <a:off x="7166760" y="5038278"/>
            <a:ext cx="1795616" cy="646331"/>
          </a:xfrm>
          <a:prstGeom prst="rect">
            <a:avLst/>
          </a:prstGeom>
          <a:noFill/>
        </p:spPr>
        <p:txBody>
          <a:bodyPr wrap="square" rtlCol="0">
            <a:spAutoFit/>
          </a:bodyPr>
          <a:lstStyle/>
          <a:p>
            <a:pPr algn="ctr"/>
            <a:r>
              <a:rPr lang="en-US" dirty="0"/>
              <a:t>Julian </a:t>
            </a:r>
            <a:br>
              <a:rPr lang="en-US" dirty="0"/>
            </a:br>
            <a:r>
              <a:rPr lang="en-US" dirty="0"/>
              <a:t>Montes de Oca</a:t>
            </a:r>
          </a:p>
        </p:txBody>
      </p:sp>
      <p:pic>
        <p:nvPicPr>
          <p:cNvPr id="1050" name="Picture 26">
            <a:extLst>
              <a:ext uri="{FF2B5EF4-FFF2-40B4-BE49-F238E27FC236}">
                <a16:creationId xmlns:a16="http://schemas.microsoft.com/office/drawing/2014/main" id="{9045706E-D63F-7E5E-AB9A-7261116E055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390058" y="1505121"/>
            <a:ext cx="1376938" cy="137693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A3826647-C930-FFAA-0FFE-4513686007E8}"/>
              </a:ext>
            </a:extLst>
          </p:cNvPr>
          <p:cNvSpPr txBox="1"/>
          <p:nvPr/>
        </p:nvSpPr>
        <p:spPr>
          <a:xfrm>
            <a:off x="5153836" y="2881821"/>
            <a:ext cx="1795616" cy="369332"/>
          </a:xfrm>
          <a:prstGeom prst="rect">
            <a:avLst/>
          </a:prstGeom>
          <a:noFill/>
        </p:spPr>
        <p:txBody>
          <a:bodyPr wrap="square" rtlCol="0">
            <a:spAutoFit/>
          </a:bodyPr>
          <a:lstStyle/>
          <a:p>
            <a:pPr algn="ctr"/>
            <a:r>
              <a:rPr lang="en-US" dirty="0"/>
              <a:t>Edward Tan</a:t>
            </a:r>
          </a:p>
        </p:txBody>
      </p:sp>
      <p:pic>
        <p:nvPicPr>
          <p:cNvPr id="1054" name="Picture 30" descr="Julian Montes de Oca">
            <a:extLst>
              <a:ext uri="{FF2B5EF4-FFF2-40B4-BE49-F238E27FC236}">
                <a16:creationId xmlns:a16="http://schemas.microsoft.com/office/drawing/2014/main" id="{190723B9-81E4-B669-4138-AEC91D5ABF8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4893" t="2294" r="11687" b="14286"/>
          <a:stretch/>
        </p:blipFill>
        <p:spPr bwMode="auto">
          <a:xfrm>
            <a:off x="7344558" y="3715275"/>
            <a:ext cx="1363816" cy="136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93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Guide to Capture Seattle Skyline: 5 Top Locations | 8 Effective Tips">
            <a:extLst>
              <a:ext uri="{FF2B5EF4-FFF2-40B4-BE49-F238E27FC236}">
                <a16:creationId xmlns:a16="http://schemas.microsoft.com/office/drawing/2014/main" id="{46E82BD6-BFF4-AE49-8E52-1DF5C2D8BE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 y="-197070"/>
            <a:ext cx="12313920" cy="82092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15A61EE-BB39-03BF-F81F-C9347BC3F347}"/>
              </a:ext>
            </a:extLst>
          </p:cNvPr>
          <p:cNvSpPr/>
          <p:nvPr/>
        </p:nvSpPr>
        <p:spPr>
          <a:xfrm>
            <a:off x="-170916" y="-197070"/>
            <a:ext cx="12639230" cy="7264442"/>
          </a:xfrm>
          <a:prstGeom prst="rect">
            <a:avLst/>
          </a:prstGeom>
          <a:solidFill>
            <a:srgbClr val="000000">
              <a:alpha val="47451"/>
            </a:srgb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B4A002DA-AD45-D899-2D84-93A0D0C2D250}"/>
              </a:ext>
            </a:extLst>
          </p:cNvPr>
          <p:cNvSpPr>
            <a:spLocks noGrp="1"/>
          </p:cNvSpPr>
          <p:nvPr>
            <p:ph type="sldNum" sz="quarter" idx="12"/>
          </p:nvPr>
        </p:nvSpPr>
        <p:spPr/>
        <p:txBody>
          <a:bodyPr/>
          <a:lstStyle/>
          <a:p>
            <a:fld id="{7D62C56D-5E74-2945-931D-C07ECBF0F859}" type="slidenum">
              <a:rPr lang="en-US" smtClean="0"/>
              <a:pPr/>
              <a:t>46</a:t>
            </a:fld>
            <a:endParaRPr lang="en-US" dirty="0"/>
          </a:p>
        </p:txBody>
      </p:sp>
      <p:sp>
        <p:nvSpPr>
          <p:cNvPr id="6" name="TextBox 5">
            <a:extLst>
              <a:ext uri="{FF2B5EF4-FFF2-40B4-BE49-F238E27FC236}">
                <a16:creationId xmlns:a16="http://schemas.microsoft.com/office/drawing/2014/main" id="{38D4E733-AEFD-9315-5D27-75E42B244EF1}"/>
              </a:ext>
            </a:extLst>
          </p:cNvPr>
          <p:cNvSpPr txBox="1"/>
          <p:nvPr/>
        </p:nvSpPr>
        <p:spPr>
          <a:xfrm>
            <a:off x="5476238" y="625090"/>
            <a:ext cx="6483788" cy="2385268"/>
          </a:xfrm>
          <a:prstGeom prst="rect">
            <a:avLst/>
          </a:prstGeom>
          <a:noFill/>
        </p:spPr>
        <p:txBody>
          <a:bodyPr wrap="square" rtlCol="0">
            <a:spAutoFit/>
          </a:bodyPr>
          <a:lstStyle/>
          <a:p>
            <a:pPr>
              <a:spcAft>
                <a:spcPts val="600"/>
              </a:spcAft>
            </a:pPr>
            <a:r>
              <a:rPr lang="en-US" sz="3600" dirty="0">
                <a:solidFill>
                  <a:schemeClr val="bg1"/>
                </a:solidFill>
              </a:rPr>
              <a:t>Interested?  Please reach out:</a:t>
            </a:r>
          </a:p>
          <a:p>
            <a:r>
              <a:rPr lang="en-US" sz="3600" dirty="0">
                <a:solidFill>
                  <a:schemeClr val="bg1"/>
                </a:solidFill>
              </a:rPr>
              <a:t>           @project-</a:t>
            </a:r>
            <a:r>
              <a:rPr lang="en-US" sz="3600" dirty="0" err="1">
                <a:solidFill>
                  <a:schemeClr val="bg1"/>
                </a:solidFill>
              </a:rPr>
              <a:t>robius</a:t>
            </a:r>
            <a:endParaRPr lang="en-US" sz="3600" dirty="0">
              <a:solidFill>
                <a:schemeClr val="bg1">
                  <a:lumMod val="75000"/>
                </a:schemeClr>
              </a:solidFill>
            </a:endParaRPr>
          </a:p>
          <a:p>
            <a:r>
              <a:rPr lang="en-US" sz="3600" dirty="0">
                <a:solidFill>
                  <a:schemeClr val="bg1"/>
                </a:solidFill>
              </a:rPr>
              <a:t>                      @</a:t>
            </a:r>
            <a:r>
              <a:rPr lang="en-US" sz="3600" dirty="0" err="1">
                <a:solidFill>
                  <a:schemeClr val="bg1"/>
                </a:solidFill>
              </a:rPr>
              <a:t>kevinaboos</a:t>
            </a:r>
            <a:endParaRPr lang="en-US" sz="3600" dirty="0">
              <a:solidFill>
                <a:schemeClr val="bg1"/>
              </a:solidFill>
            </a:endParaRPr>
          </a:p>
          <a:p>
            <a:r>
              <a:rPr lang="en-US" sz="3600" dirty="0">
                <a:solidFill>
                  <a:schemeClr val="bg1"/>
                </a:solidFill>
              </a:rPr>
              <a:t>           #</a:t>
            </a:r>
            <a:r>
              <a:rPr lang="en-US" sz="3600" dirty="0" err="1">
                <a:solidFill>
                  <a:schemeClr val="bg1"/>
                </a:solidFill>
              </a:rPr>
              <a:t>robius@matrix.org</a:t>
            </a:r>
            <a:endParaRPr lang="en-US" sz="3600" dirty="0">
              <a:solidFill>
                <a:schemeClr val="bg1"/>
              </a:solidFill>
            </a:endParaRPr>
          </a:p>
        </p:txBody>
      </p:sp>
      <p:pic>
        <p:nvPicPr>
          <p:cNvPr id="7" name="Picture 4">
            <a:extLst>
              <a:ext uri="{FF2B5EF4-FFF2-40B4-BE49-F238E27FC236}">
                <a16:creationId xmlns:a16="http://schemas.microsoft.com/office/drawing/2014/main" id="{02B9874E-40AB-AAFB-0595-8AB7A7233D1F}"/>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6116644" y="1371661"/>
            <a:ext cx="437610" cy="43761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5CE5FDE-8B9A-E05B-6A15-4C065F2A8155}"/>
              </a:ext>
            </a:extLst>
          </p:cNvPr>
          <p:cNvSpPr txBox="1"/>
          <p:nvPr/>
        </p:nvSpPr>
        <p:spPr>
          <a:xfrm>
            <a:off x="1305891" y="468585"/>
            <a:ext cx="2743200" cy="830997"/>
          </a:xfrm>
          <a:prstGeom prst="rect">
            <a:avLst/>
          </a:prstGeom>
          <a:noFill/>
        </p:spPr>
        <p:txBody>
          <a:bodyPr wrap="square" rtlCol="0">
            <a:spAutoFit/>
          </a:bodyPr>
          <a:lstStyle/>
          <a:p>
            <a:r>
              <a:rPr lang="en-US" sz="4800" b="1" dirty="0">
                <a:solidFill>
                  <a:schemeClr val="bg1"/>
                </a:solidFill>
              </a:rPr>
              <a:t>Thanks!</a:t>
            </a:r>
          </a:p>
        </p:txBody>
      </p:sp>
      <p:pic>
        <p:nvPicPr>
          <p:cNvPr id="2" name="Picture 1">
            <a:extLst>
              <a:ext uri="{FF2B5EF4-FFF2-40B4-BE49-F238E27FC236}">
                <a16:creationId xmlns:a16="http://schemas.microsoft.com/office/drawing/2014/main" id="{BC8C758C-6718-7852-68D9-AD6E040ACEC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92401" y="1919441"/>
            <a:ext cx="478212" cy="478212"/>
          </a:xfrm>
          <a:prstGeom prst="rect">
            <a:avLst/>
          </a:prstGeom>
        </p:spPr>
      </p:pic>
      <p:sp>
        <p:nvSpPr>
          <p:cNvPr id="16" name="Rounded Rectangle 15">
            <a:extLst>
              <a:ext uri="{FF2B5EF4-FFF2-40B4-BE49-F238E27FC236}">
                <a16:creationId xmlns:a16="http://schemas.microsoft.com/office/drawing/2014/main" id="{132CEF9F-264F-3627-E3B4-B28341B22562}"/>
              </a:ext>
            </a:extLst>
          </p:cNvPr>
          <p:cNvSpPr/>
          <p:nvPr/>
        </p:nvSpPr>
        <p:spPr>
          <a:xfrm>
            <a:off x="7293824" y="1948184"/>
            <a:ext cx="412633" cy="405683"/>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5" name="Picture 14" descr="A blue and black logo&#10;&#10;Description automatically generated">
            <a:extLst>
              <a:ext uri="{FF2B5EF4-FFF2-40B4-BE49-F238E27FC236}">
                <a16:creationId xmlns:a16="http://schemas.microsoft.com/office/drawing/2014/main" id="{108EAE88-A0EE-7FE9-F43A-3D008B46446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 r="14029"/>
          <a:stretch/>
        </p:blipFill>
        <p:spPr>
          <a:xfrm>
            <a:off x="7274224" y="1930600"/>
            <a:ext cx="458611" cy="452733"/>
          </a:xfrm>
          <a:prstGeom prst="rect">
            <a:avLst/>
          </a:prstGeom>
        </p:spPr>
      </p:pic>
      <p:pic>
        <p:nvPicPr>
          <p:cNvPr id="17" name="Picture 4">
            <a:extLst>
              <a:ext uri="{FF2B5EF4-FFF2-40B4-BE49-F238E27FC236}">
                <a16:creationId xmlns:a16="http://schemas.microsoft.com/office/drawing/2014/main" id="{0803C99D-B9D9-4D9D-54BE-E78941B03B5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a:ext>
            </a:extLst>
          </a:blip>
          <a:srcRect/>
          <a:stretch>
            <a:fillRect/>
          </a:stretch>
        </p:blipFill>
        <p:spPr bwMode="auto">
          <a:xfrm>
            <a:off x="6129299" y="1928759"/>
            <a:ext cx="437610" cy="4376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8D94ABE-62C6-215E-E8B6-8F780CF8D260}"/>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a:ext>
            </a:extLst>
          </a:blip>
          <a:srcRect/>
          <a:stretch>
            <a:fillRect/>
          </a:stretch>
        </p:blipFill>
        <p:spPr bwMode="auto">
          <a:xfrm>
            <a:off x="6150740" y="2466914"/>
            <a:ext cx="407922" cy="466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50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0228-BB70-EC12-3D06-A75E43B37964}"/>
              </a:ext>
            </a:extLst>
          </p:cNvPr>
          <p:cNvSpPr>
            <a:spLocks noGrp="1"/>
          </p:cNvSpPr>
          <p:nvPr>
            <p:ph type="title"/>
          </p:nvPr>
        </p:nvSpPr>
        <p:spPr/>
        <p:txBody>
          <a:bodyPr/>
          <a:lstStyle/>
          <a:p>
            <a:r>
              <a:rPr lang="en-US" dirty="0"/>
              <a:t>What motivates our work?</a:t>
            </a:r>
          </a:p>
        </p:txBody>
      </p:sp>
      <p:sp>
        <p:nvSpPr>
          <p:cNvPr id="3" name="Content Placeholder 2">
            <a:extLst>
              <a:ext uri="{FF2B5EF4-FFF2-40B4-BE49-F238E27FC236}">
                <a16:creationId xmlns:a16="http://schemas.microsoft.com/office/drawing/2014/main" id="{578BFA2C-33F5-CC58-E9B7-FDB395705F9B}"/>
              </a:ext>
            </a:extLst>
          </p:cNvPr>
          <p:cNvSpPr>
            <a:spLocks noGrp="1"/>
          </p:cNvSpPr>
          <p:nvPr>
            <p:ph idx="1"/>
          </p:nvPr>
        </p:nvSpPr>
        <p:spPr/>
        <p:txBody>
          <a:bodyPr>
            <a:normAutofit lnSpcReduction="10000"/>
          </a:bodyPr>
          <a:lstStyle/>
          <a:p>
            <a:pPr marL="514350" indent="-514350">
              <a:buFont typeface="+mj-lt"/>
              <a:buAutoNum type="arabicPeriod"/>
            </a:pPr>
            <a:r>
              <a:rPr lang="en-US" dirty="0"/>
              <a:t>App </a:t>
            </a:r>
            <a:r>
              <a:rPr lang="en-US" dirty="0" err="1"/>
              <a:t>devs</a:t>
            </a:r>
            <a:r>
              <a:rPr lang="en-US" dirty="0"/>
              <a:t> want to use Rust, but aren’t sure where/how to start</a:t>
            </a:r>
          </a:p>
          <a:p>
            <a:pPr lvl="1"/>
            <a:r>
              <a:rPr lang="en-US" dirty="0"/>
              <a:t>Paralysis of choice among many offerings</a:t>
            </a:r>
          </a:p>
          <a:p>
            <a:pPr lvl="1"/>
            <a:r>
              <a:rPr lang="en-US" dirty="0"/>
              <a:t>Unclear how to integrate a bunch of independent projects</a:t>
            </a:r>
          </a:p>
          <a:p>
            <a:pPr marL="514350" indent="-514350">
              <a:spcBef>
                <a:spcPts val="1600"/>
              </a:spcBef>
              <a:buFont typeface="+mj-lt"/>
              <a:buAutoNum type="arabicPeriod"/>
            </a:pPr>
            <a:r>
              <a:rPr lang="en-US" dirty="0"/>
              <a:t>Clear business advantages</a:t>
            </a:r>
          </a:p>
          <a:p>
            <a:pPr lvl="1"/>
            <a:r>
              <a:rPr lang="en-US" dirty="0"/>
              <a:t>Consistent multi-platform experience for </a:t>
            </a:r>
            <a:r>
              <a:rPr lang="en-US" dirty="0" err="1"/>
              <a:t>devs</a:t>
            </a:r>
            <a:r>
              <a:rPr lang="en-US" dirty="0"/>
              <a:t> </a:t>
            </a:r>
            <a:r>
              <a:rPr lang="en-US" i="1" dirty="0"/>
              <a:t>and</a:t>
            </a:r>
            <a:r>
              <a:rPr lang="en-US" dirty="0"/>
              <a:t> customers</a:t>
            </a:r>
          </a:p>
          <a:p>
            <a:pPr lvl="1"/>
            <a:r>
              <a:rPr lang="en-US" dirty="0"/>
              <a:t>Avoid redundant dev effort → save money, faster time to market</a:t>
            </a:r>
          </a:p>
          <a:p>
            <a:pPr marL="514350" indent="-514350">
              <a:spcBef>
                <a:spcPts val="1600"/>
              </a:spcBef>
              <a:buFont typeface="+mj-lt"/>
              <a:buAutoNum type="arabicPeriod"/>
            </a:pPr>
            <a:r>
              <a:rPr lang="en-US" dirty="0"/>
              <a:t>Rust is great!  </a:t>
            </a:r>
            <a:r>
              <a:rPr lang="en-US" dirty="0">
                <a:solidFill>
                  <a:schemeClr val="bg1">
                    <a:lumMod val="50000"/>
                  </a:schemeClr>
                </a:solidFill>
              </a:rPr>
              <a:t>(not for cross-platform apps, yet)</a:t>
            </a:r>
          </a:p>
          <a:p>
            <a:pPr lvl="1"/>
            <a:r>
              <a:rPr lang="en-US" dirty="0"/>
              <a:t>Safety →</a:t>
            </a:r>
            <a:r>
              <a:rPr lang="en-US" dirty="0">
                <a:sym typeface="Wingdings" pitchFamily="2" charset="2"/>
              </a:rPr>
              <a:t> increased correctness, reliability</a:t>
            </a:r>
          </a:p>
          <a:p>
            <a:pPr lvl="1"/>
            <a:r>
              <a:rPr lang="en-US" dirty="0"/>
              <a:t>Performance efficiency → responsive, </a:t>
            </a:r>
            <a:r>
              <a:rPr lang="en-US" dirty="0" err="1"/>
              <a:t>jank</a:t>
            </a:r>
            <a:r>
              <a:rPr lang="en-US" dirty="0"/>
              <a:t>-free UI</a:t>
            </a:r>
          </a:p>
          <a:p>
            <a:pPr lvl="1"/>
            <a:r>
              <a:rPr lang="en-US" dirty="0"/>
              <a:t>Potential to unify two dev worlds: systems + frontend apps</a:t>
            </a:r>
            <a:br>
              <a:rPr lang="en-US" dirty="0"/>
            </a:br>
            <a:endParaRPr lang="en-US" dirty="0"/>
          </a:p>
          <a:p>
            <a:pPr marL="0" indent="0">
              <a:buNone/>
            </a:pPr>
            <a:r>
              <a:rPr lang="en-US" dirty="0"/>
              <a:t>→ Attract front-end </a:t>
            </a:r>
            <a:r>
              <a:rPr lang="en-US" dirty="0" err="1"/>
              <a:t>devs</a:t>
            </a:r>
            <a:r>
              <a:rPr lang="en-US" dirty="0"/>
              <a:t> to the world of Rust  </a:t>
            </a:r>
            <a:r>
              <a:rPr lang="en-US" sz="1600" dirty="0">
                <a:solidFill>
                  <a:schemeClr val="bg1">
                    <a:lumMod val="65000"/>
                  </a:schemeClr>
                </a:solidFill>
              </a:rPr>
              <a:t>(and vice versa)</a:t>
            </a:r>
            <a:endParaRPr lang="en-US" dirty="0">
              <a:solidFill>
                <a:schemeClr val="bg1">
                  <a:lumMod val="65000"/>
                </a:schemeClr>
              </a:solidFill>
            </a:endParaRPr>
          </a:p>
        </p:txBody>
      </p:sp>
      <p:sp>
        <p:nvSpPr>
          <p:cNvPr id="6" name="Slide Number Placeholder 5">
            <a:extLst>
              <a:ext uri="{FF2B5EF4-FFF2-40B4-BE49-F238E27FC236}">
                <a16:creationId xmlns:a16="http://schemas.microsoft.com/office/drawing/2014/main" id="{9570CA14-684D-7440-3ADC-68E370C61EFF}"/>
              </a:ext>
            </a:extLst>
          </p:cNvPr>
          <p:cNvSpPr>
            <a:spLocks noGrp="1"/>
          </p:cNvSpPr>
          <p:nvPr>
            <p:ph type="sldNum" sz="quarter" idx="12"/>
          </p:nvPr>
        </p:nvSpPr>
        <p:spPr/>
        <p:txBody>
          <a:bodyPr/>
          <a:lstStyle/>
          <a:p>
            <a:fld id="{7D62C56D-5E74-2945-931D-C07ECBF0F859}" type="slidenum">
              <a:rPr lang="en-US" smtClean="0"/>
              <a:t>5</a:t>
            </a:fld>
            <a:endParaRPr lang="en-US"/>
          </a:p>
        </p:txBody>
      </p:sp>
      <p:sp>
        <p:nvSpPr>
          <p:cNvPr id="5" name="Date Placeholder 1">
            <a:extLst>
              <a:ext uri="{FF2B5EF4-FFF2-40B4-BE49-F238E27FC236}">
                <a16:creationId xmlns:a16="http://schemas.microsoft.com/office/drawing/2014/main" id="{109A936A-3FB6-7456-2DD7-1A44EAF80367}"/>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7" name="Picture 6" descr="A logo of a company&#10;&#10;Description automatically generated with medium confidence">
            <a:extLst>
              <a:ext uri="{FF2B5EF4-FFF2-40B4-BE49-F238E27FC236}">
                <a16:creationId xmlns:a16="http://schemas.microsoft.com/office/drawing/2014/main" id="{BFCFE568-BD49-9F42-7EA4-414788AC8B9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251940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fontScale="90000"/>
          </a:bodyPr>
          <a:lstStyle/>
          <a:p>
            <a:r>
              <a:rPr lang="en-US"/>
              <a:t>1.  State of the Rust app dev ecosystem is rough</a:t>
            </a:r>
            <a:endParaRPr lang="en-US" dirty="0"/>
          </a:p>
        </p:txBody>
      </p:sp>
      <p:sp>
        <p:nvSpPr>
          <p:cNvPr id="6" name="Slide Number Placeholder 5">
            <a:extLst>
              <a:ext uri="{FF2B5EF4-FFF2-40B4-BE49-F238E27FC236}">
                <a16:creationId xmlns:a16="http://schemas.microsoft.com/office/drawing/2014/main" id="{B33DE266-4380-FF9B-AC8C-E16BCF41B7AB}"/>
              </a:ext>
            </a:extLst>
          </p:cNvPr>
          <p:cNvSpPr>
            <a:spLocks noGrp="1"/>
          </p:cNvSpPr>
          <p:nvPr>
            <p:ph type="sldNum" sz="quarter" idx="12"/>
          </p:nvPr>
        </p:nvSpPr>
        <p:spPr/>
        <p:txBody>
          <a:bodyPr/>
          <a:lstStyle/>
          <a:p>
            <a:fld id="{7D62C56D-5E74-2945-931D-C07ECBF0F859}" type="slidenum">
              <a:rPr lang="en-US" smtClean="0"/>
              <a:t>6</a:t>
            </a:fld>
            <a:endParaRPr lang="en-US"/>
          </a:p>
        </p:txBody>
      </p:sp>
      <p:pic>
        <p:nvPicPr>
          <p:cNvPr id="9" name="Picture 8" descr="A black text on a white background&#10;&#10;Description automatically generated">
            <a:extLst>
              <a:ext uri="{FF2B5EF4-FFF2-40B4-BE49-F238E27FC236}">
                <a16:creationId xmlns:a16="http://schemas.microsoft.com/office/drawing/2014/main" id="{16A991EF-6168-C181-CAC3-55FA8D0AA0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6625" y="1556276"/>
            <a:ext cx="3358769" cy="1901190"/>
          </a:xfrm>
          <a:prstGeom prst="rect">
            <a:avLst/>
          </a:prstGeom>
          <a:effectLst>
            <a:outerShdw blurRad="199281" dist="38100" dir="2700000" algn="tl" rotWithShape="0">
              <a:prstClr val="black">
                <a:alpha val="40000"/>
              </a:prstClr>
            </a:outerShdw>
          </a:effectLst>
        </p:spPr>
      </p:pic>
      <p:pic>
        <p:nvPicPr>
          <p:cNvPr id="10" name="Picture 9" descr="A white text on a white background&#10;&#10;Description automatically generated">
            <a:extLst>
              <a:ext uri="{FF2B5EF4-FFF2-40B4-BE49-F238E27FC236}">
                <a16:creationId xmlns:a16="http://schemas.microsoft.com/office/drawing/2014/main" id="{03244789-E482-BBB9-366B-8CC8AFCDBBD9}"/>
              </a:ext>
            </a:extLst>
          </p:cNvPr>
          <p:cNvPicPr>
            <a:picLocks noChangeAspect="1"/>
          </p:cNvPicPr>
          <p:nvPr/>
        </p:nvPicPr>
        <p:blipFill>
          <a:blip r:embed="rId4"/>
          <a:stretch>
            <a:fillRect/>
          </a:stretch>
        </p:blipFill>
        <p:spPr>
          <a:xfrm>
            <a:off x="6239150" y="1412521"/>
            <a:ext cx="4381500" cy="2971800"/>
          </a:xfrm>
          <a:prstGeom prst="rect">
            <a:avLst/>
          </a:prstGeom>
          <a:effectLst>
            <a:outerShdw blurRad="199281" dist="38100" dir="2700000" algn="tl" rotWithShape="0">
              <a:prstClr val="black">
                <a:alpha val="40000"/>
              </a:prstClr>
            </a:outerShdw>
          </a:effectLst>
        </p:spPr>
      </p:pic>
      <p:pic>
        <p:nvPicPr>
          <p:cNvPr id="11" name="Picture 10">
            <a:extLst>
              <a:ext uri="{FF2B5EF4-FFF2-40B4-BE49-F238E27FC236}">
                <a16:creationId xmlns:a16="http://schemas.microsoft.com/office/drawing/2014/main" id="{624A1B2B-523E-9944-A345-A2169CF796FA}"/>
              </a:ext>
            </a:extLst>
          </p:cNvPr>
          <p:cNvPicPr>
            <a:picLocks noChangeAspect="1"/>
          </p:cNvPicPr>
          <p:nvPr/>
        </p:nvPicPr>
        <p:blipFill>
          <a:blip r:embed="rId5"/>
          <a:stretch>
            <a:fillRect/>
          </a:stretch>
        </p:blipFill>
        <p:spPr>
          <a:xfrm>
            <a:off x="629030" y="3692842"/>
            <a:ext cx="3591148" cy="2567585"/>
          </a:xfrm>
          <a:prstGeom prst="rect">
            <a:avLst/>
          </a:prstGeom>
          <a:effectLst>
            <a:outerShdw blurRad="199281" dist="38100" dir="2700000" algn="tl" rotWithShape="0">
              <a:prstClr val="black">
                <a:alpha val="40000"/>
              </a:prstClr>
            </a:outerShdw>
          </a:effectLst>
        </p:spPr>
      </p:pic>
      <p:pic>
        <p:nvPicPr>
          <p:cNvPr id="12" name="Picture 11">
            <a:extLst>
              <a:ext uri="{FF2B5EF4-FFF2-40B4-BE49-F238E27FC236}">
                <a16:creationId xmlns:a16="http://schemas.microsoft.com/office/drawing/2014/main" id="{48C956CB-C5F9-8156-8287-AFE0762D29F1}"/>
              </a:ext>
            </a:extLst>
          </p:cNvPr>
          <p:cNvPicPr>
            <a:picLocks noChangeAspect="1"/>
          </p:cNvPicPr>
          <p:nvPr/>
        </p:nvPicPr>
        <p:blipFill>
          <a:blip r:embed="rId6"/>
          <a:stretch>
            <a:fillRect/>
          </a:stretch>
        </p:blipFill>
        <p:spPr>
          <a:xfrm>
            <a:off x="4700475" y="5380289"/>
            <a:ext cx="4415204" cy="789359"/>
          </a:xfrm>
          <a:prstGeom prst="rect">
            <a:avLst/>
          </a:prstGeom>
          <a:effectLst>
            <a:outerShdw blurRad="199281" dist="38100" dir="2700000" algn="tl" rotWithShape="0">
              <a:prstClr val="black">
                <a:alpha val="40000"/>
              </a:prstClr>
            </a:outerShdw>
          </a:effectLst>
        </p:spPr>
      </p:pic>
      <p:pic>
        <p:nvPicPr>
          <p:cNvPr id="13" name="Picture 12">
            <a:extLst>
              <a:ext uri="{FF2B5EF4-FFF2-40B4-BE49-F238E27FC236}">
                <a16:creationId xmlns:a16="http://schemas.microsoft.com/office/drawing/2014/main" id="{83CEC068-0DD8-9787-647C-C24B8EEDBE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87342" y="256456"/>
            <a:ext cx="3467103" cy="3414965"/>
          </a:xfrm>
          <a:prstGeom prst="rect">
            <a:avLst/>
          </a:prstGeom>
          <a:effectLst>
            <a:outerShdw blurRad="199281" dist="38100" dir="2700000" algn="tl" rotWithShape="0">
              <a:prstClr val="black">
                <a:alpha val="40000"/>
              </a:prstClr>
            </a:outerShdw>
          </a:effectLst>
        </p:spPr>
      </p:pic>
      <p:pic>
        <p:nvPicPr>
          <p:cNvPr id="14" name="Picture 13">
            <a:extLst>
              <a:ext uri="{FF2B5EF4-FFF2-40B4-BE49-F238E27FC236}">
                <a16:creationId xmlns:a16="http://schemas.microsoft.com/office/drawing/2014/main" id="{F5F9E3B5-EEF3-CFB9-C1D5-0CF84F81C42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566551" y="3870802"/>
            <a:ext cx="4179422" cy="2547081"/>
          </a:xfrm>
          <a:prstGeom prst="rect">
            <a:avLst/>
          </a:prstGeom>
          <a:effectLst>
            <a:outerShdw blurRad="199281" dist="38100" dir="2700000" algn="tl" rotWithShape="0">
              <a:prstClr val="black">
                <a:alpha val="40000"/>
              </a:prstClr>
            </a:outerShdw>
          </a:effectLst>
        </p:spPr>
      </p:pic>
      <p:pic>
        <p:nvPicPr>
          <p:cNvPr id="16" name="Picture 15">
            <a:extLst>
              <a:ext uri="{FF2B5EF4-FFF2-40B4-BE49-F238E27FC236}">
                <a16:creationId xmlns:a16="http://schemas.microsoft.com/office/drawing/2014/main" id="{877D6EA5-BE26-F64D-4927-29A2AD982881}"/>
              </a:ext>
            </a:extLst>
          </p:cNvPr>
          <p:cNvPicPr>
            <a:picLocks noChangeAspect="1"/>
          </p:cNvPicPr>
          <p:nvPr/>
        </p:nvPicPr>
        <p:blipFill>
          <a:blip r:embed="rId9"/>
          <a:stretch>
            <a:fillRect/>
          </a:stretch>
        </p:blipFill>
        <p:spPr>
          <a:xfrm>
            <a:off x="631543" y="349493"/>
            <a:ext cx="5300414" cy="4114380"/>
          </a:xfrm>
          <a:prstGeom prst="rect">
            <a:avLst/>
          </a:prstGeom>
          <a:effectLst>
            <a:outerShdw blurRad="199281" dist="38100" dir="2700000" algn="tl" rotWithShape="0">
              <a:prstClr val="black">
                <a:alpha val="40000"/>
              </a:prstClr>
            </a:outerShdw>
          </a:effectLst>
        </p:spPr>
      </p:pic>
      <p:pic>
        <p:nvPicPr>
          <p:cNvPr id="17" name="Picture 16">
            <a:extLst>
              <a:ext uri="{FF2B5EF4-FFF2-40B4-BE49-F238E27FC236}">
                <a16:creationId xmlns:a16="http://schemas.microsoft.com/office/drawing/2014/main" id="{A5711F99-6DDC-4E7E-B45D-6C5612A8D5AB}"/>
              </a:ext>
            </a:extLst>
          </p:cNvPr>
          <p:cNvPicPr>
            <a:picLocks noChangeAspect="1"/>
          </p:cNvPicPr>
          <p:nvPr/>
        </p:nvPicPr>
        <p:blipFill>
          <a:blip r:embed="rId10"/>
          <a:stretch>
            <a:fillRect/>
          </a:stretch>
        </p:blipFill>
        <p:spPr>
          <a:xfrm>
            <a:off x="3437018" y="4778328"/>
            <a:ext cx="4837641" cy="2022840"/>
          </a:xfrm>
          <a:prstGeom prst="rect">
            <a:avLst/>
          </a:prstGeom>
          <a:effectLst>
            <a:outerShdw blurRad="199281" dist="38100" dir="2700000" algn="tl" rotWithShape="0">
              <a:prstClr val="black">
                <a:alpha val="40000"/>
              </a:prstClr>
            </a:outerShdw>
          </a:effectLst>
        </p:spPr>
      </p:pic>
      <p:pic>
        <p:nvPicPr>
          <p:cNvPr id="18" name="Picture 17">
            <a:extLst>
              <a:ext uri="{FF2B5EF4-FFF2-40B4-BE49-F238E27FC236}">
                <a16:creationId xmlns:a16="http://schemas.microsoft.com/office/drawing/2014/main" id="{D32C79E4-6AE0-8B24-24F6-71946305D525}"/>
              </a:ext>
            </a:extLst>
          </p:cNvPr>
          <p:cNvPicPr>
            <a:picLocks noChangeAspect="1"/>
          </p:cNvPicPr>
          <p:nvPr/>
        </p:nvPicPr>
        <p:blipFill>
          <a:blip r:embed="rId11"/>
          <a:stretch>
            <a:fillRect/>
          </a:stretch>
        </p:blipFill>
        <p:spPr>
          <a:xfrm>
            <a:off x="7182736" y="908273"/>
            <a:ext cx="3978888" cy="2051465"/>
          </a:xfrm>
          <a:prstGeom prst="rect">
            <a:avLst/>
          </a:prstGeom>
          <a:effectLst>
            <a:outerShdw blurRad="199281" dist="38100" dir="2700000" algn="tl" rotWithShape="0">
              <a:prstClr val="black">
                <a:alpha val="40000"/>
              </a:prstClr>
            </a:outerShdw>
          </a:effectLst>
        </p:spPr>
      </p:pic>
      <p:pic>
        <p:nvPicPr>
          <p:cNvPr id="19" name="Picture 18">
            <a:extLst>
              <a:ext uri="{FF2B5EF4-FFF2-40B4-BE49-F238E27FC236}">
                <a16:creationId xmlns:a16="http://schemas.microsoft.com/office/drawing/2014/main" id="{3C4935EB-EDE5-1D5D-EC2C-E8342827F76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2124" y="3371476"/>
            <a:ext cx="4076907" cy="3351423"/>
          </a:xfrm>
          <a:prstGeom prst="rect">
            <a:avLst/>
          </a:prstGeom>
          <a:effectLst>
            <a:outerShdw blurRad="199281" dist="38100" dir="2700000" algn="tl" rotWithShape="0">
              <a:prstClr val="black">
                <a:alpha val="40000"/>
              </a:prstClr>
            </a:outerShdw>
          </a:effectLst>
        </p:spPr>
      </p:pic>
      <p:pic>
        <p:nvPicPr>
          <p:cNvPr id="20" name="Picture 19">
            <a:extLst>
              <a:ext uri="{FF2B5EF4-FFF2-40B4-BE49-F238E27FC236}">
                <a16:creationId xmlns:a16="http://schemas.microsoft.com/office/drawing/2014/main" id="{222EAB80-B52A-8E96-447F-744EB2A6E4AD}"/>
              </a:ext>
            </a:extLst>
          </p:cNvPr>
          <p:cNvPicPr>
            <a:picLocks noChangeAspect="1"/>
          </p:cNvPicPr>
          <p:nvPr/>
        </p:nvPicPr>
        <p:blipFill>
          <a:blip r:embed="rId13"/>
          <a:stretch>
            <a:fillRect/>
          </a:stretch>
        </p:blipFill>
        <p:spPr>
          <a:xfrm>
            <a:off x="3893692" y="802572"/>
            <a:ext cx="4894891" cy="2375883"/>
          </a:xfrm>
          <a:prstGeom prst="rect">
            <a:avLst/>
          </a:prstGeom>
          <a:effectLst>
            <a:outerShdw blurRad="199281" dist="38100" dir="2700000" algn="tl" rotWithShape="0">
              <a:prstClr val="black">
                <a:alpha val="40000"/>
              </a:prstClr>
            </a:outerShdw>
          </a:effectLst>
        </p:spPr>
      </p:pic>
      <p:pic>
        <p:nvPicPr>
          <p:cNvPr id="21" name="Picture 20">
            <a:extLst>
              <a:ext uri="{FF2B5EF4-FFF2-40B4-BE49-F238E27FC236}">
                <a16:creationId xmlns:a16="http://schemas.microsoft.com/office/drawing/2014/main" id="{4231B484-31AD-5476-3224-002EAA2007EC}"/>
              </a:ext>
            </a:extLst>
          </p:cNvPr>
          <p:cNvPicPr>
            <a:picLocks noChangeAspect="1"/>
          </p:cNvPicPr>
          <p:nvPr/>
        </p:nvPicPr>
        <p:blipFill>
          <a:blip r:embed="rId14"/>
          <a:stretch>
            <a:fillRect/>
          </a:stretch>
        </p:blipFill>
        <p:spPr>
          <a:xfrm>
            <a:off x="7018383" y="327137"/>
            <a:ext cx="4814220" cy="589850"/>
          </a:xfrm>
          <a:prstGeom prst="rect">
            <a:avLst/>
          </a:prstGeom>
          <a:effectLst>
            <a:outerShdw blurRad="199281" dist="38100" dir="2700000" algn="tl" rotWithShape="0">
              <a:prstClr val="black">
                <a:alpha val="40000"/>
              </a:prstClr>
            </a:outerShdw>
          </a:effectLst>
        </p:spPr>
      </p:pic>
      <p:pic>
        <p:nvPicPr>
          <p:cNvPr id="22" name="Picture 21">
            <a:extLst>
              <a:ext uri="{FF2B5EF4-FFF2-40B4-BE49-F238E27FC236}">
                <a16:creationId xmlns:a16="http://schemas.microsoft.com/office/drawing/2014/main" id="{C771F404-4605-ABC8-C9B3-5556B0BF2C19}"/>
              </a:ext>
            </a:extLst>
          </p:cNvPr>
          <p:cNvPicPr>
            <a:picLocks noChangeAspect="1"/>
          </p:cNvPicPr>
          <p:nvPr/>
        </p:nvPicPr>
        <p:blipFill>
          <a:blip r:embed="rId15"/>
          <a:stretch>
            <a:fillRect/>
          </a:stretch>
        </p:blipFill>
        <p:spPr>
          <a:xfrm>
            <a:off x="5192491" y="2589630"/>
            <a:ext cx="6038273" cy="2747818"/>
          </a:xfrm>
          <a:prstGeom prst="rect">
            <a:avLst/>
          </a:prstGeom>
          <a:effectLst>
            <a:outerShdw blurRad="199281" dist="38100" dir="2700000" algn="tl" rotWithShape="0">
              <a:prstClr val="black">
                <a:alpha val="40000"/>
              </a:prstClr>
            </a:outerShdw>
          </a:effectLst>
        </p:spPr>
      </p:pic>
      <p:pic>
        <p:nvPicPr>
          <p:cNvPr id="23" name="Picture 22">
            <a:extLst>
              <a:ext uri="{FF2B5EF4-FFF2-40B4-BE49-F238E27FC236}">
                <a16:creationId xmlns:a16="http://schemas.microsoft.com/office/drawing/2014/main" id="{84B9372E-8FDE-4507-EDF7-446D851B10C3}"/>
              </a:ext>
            </a:extLst>
          </p:cNvPr>
          <p:cNvPicPr>
            <a:picLocks noChangeAspect="1"/>
          </p:cNvPicPr>
          <p:nvPr/>
        </p:nvPicPr>
        <p:blipFill>
          <a:blip r:embed="rId16"/>
          <a:stretch>
            <a:fillRect/>
          </a:stretch>
        </p:blipFill>
        <p:spPr>
          <a:xfrm>
            <a:off x="4880244" y="3816109"/>
            <a:ext cx="4809015" cy="2814801"/>
          </a:xfrm>
          <a:prstGeom prst="rect">
            <a:avLst/>
          </a:prstGeom>
          <a:effectLst>
            <a:outerShdw blurRad="199281" dist="38100" dir="2700000" algn="tl" rotWithShape="0">
              <a:prstClr val="black">
                <a:alpha val="40000"/>
              </a:prstClr>
            </a:outerShdw>
          </a:effectLst>
        </p:spPr>
      </p:pic>
      <p:pic>
        <p:nvPicPr>
          <p:cNvPr id="24" name="Picture 23">
            <a:extLst>
              <a:ext uri="{FF2B5EF4-FFF2-40B4-BE49-F238E27FC236}">
                <a16:creationId xmlns:a16="http://schemas.microsoft.com/office/drawing/2014/main" id="{B35AF02D-82A9-0A83-CE6D-9679E0C58050}"/>
              </a:ext>
            </a:extLst>
          </p:cNvPr>
          <p:cNvPicPr>
            <a:picLocks noChangeAspect="1"/>
          </p:cNvPicPr>
          <p:nvPr/>
        </p:nvPicPr>
        <p:blipFill>
          <a:blip r:embed="rId17"/>
          <a:stretch>
            <a:fillRect/>
          </a:stretch>
        </p:blipFill>
        <p:spPr>
          <a:xfrm>
            <a:off x="3506980" y="2186970"/>
            <a:ext cx="5625785" cy="3820495"/>
          </a:xfrm>
          <a:prstGeom prst="rect">
            <a:avLst/>
          </a:prstGeom>
          <a:effectLst>
            <a:outerShdw blurRad="199281" dist="38100" dir="2700000" algn="tl" rotWithShape="0">
              <a:prstClr val="black">
                <a:alpha val="40000"/>
              </a:prstClr>
            </a:outerShdw>
          </a:effectLst>
        </p:spPr>
      </p:pic>
      <p:pic>
        <p:nvPicPr>
          <p:cNvPr id="25" name="Picture 24">
            <a:extLst>
              <a:ext uri="{FF2B5EF4-FFF2-40B4-BE49-F238E27FC236}">
                <a16:creationId xmlns:a16="http://schemas.microsoft.com/office/drawing/2014/main" id="{6471D3AC-9ED5-D082-F477-998A0271DFD1}"/>
              </a:ext>
            </a:extLst>
          </p:cNvPr>
          <p:cNvPicPr>
            <a:picLocks noChangeAspect="1"/>
          </p:cNvPicPr>
          <p:nvPr/>
        </p:nvPicPr>
        <p:blipFill>
          <a:blip r:embed="rId18"/>
          <a:stretch>
            <a:fillRect/>
          </a:stretch>
        </p:blipFill>
        <p:spPr>
          <a:xfrm>
            <a:off x="3448050" y="2152650"/>
            <a:ext cx="5295900" cy="2552700"/>
          </a:xfrm>
          <a:prstGeom prst="rect">
            <a:avLst/>
          </a:prstGeom>
          <a:effectLst>
            <a:outerShdw blurRad="199281" dist="38100" dir="2700000" algn="tl" rotWithShape="0">
              <a:prstClr val="black">
                <a:alpha val="40000"/>
              </a:prstClr>
            </a:outerShdw>
          </a:effectLst>
        </p:spPr>
      </p:pic>
      <p:pic>
        <p:nvPicPr>
          <p:cNvPr id="26" name="Picture 25">
            <a:extLst>
              <a:ext uri="{FF2B5EF4-FFF2-40B4-BE49-F238E27FC236}">
                <a16:creationId xmlns:a16="http://schemas.microsoft.com/office/drawing/2014/main" id="{4E0B1889-13E5-7C8D-87D9-2120666B2936}"/>
              </a:ext>
            </a:extLst>
          </p:cNvPr>
          <p:cNvPicPr>
            <a:picLocks noChangeAspect="1"/>
          </p:cNvPicPr>
          <p:nvPr/>
        </p:nvPicPr>
        <p:blipFill>
          <a:blip r:embed="rId19"/>
          <a:stretch>
            <a:fillRect/>
          </a:stretch>
        </p:blipFill>
        <p:spPr>
          <a:xfrm>
            <a:off x="1472689" y="2986083"/>
            <a:ext cx="4847183" cy="3320511"/>
          </a:xfrm>
          <a:prstGeom prst="rect">
            <a:avLst/>
          </a:prstGeom>
          <a:effectLst>
            <a:outerShdw blurRad="199281" dist="38100" dir="2700000" algn="tl" rotWithShape="0">
              <a:prstClr val="black">
                <a:alpha val="40000"/>
              </a:prstClr>
            </a:outerShdw>
          </a:effectLst>
        </p:spPr>
      </p:pic>
      <p:pic>
        <p:nvPicPr>
          <p:cNvPr id="27" name="Picture 26">
            <a:extLst>
              <a:ext uri="{FF2B5EF4-FFF2-40B4-BE49-F238E27FC236}">
                <a16:creationId xmlns:a16="http://schemas.microsoft.com/office/drawing/2014/main" id="{9E561B40-066F-CA75-9ACA-EC31B94BE382}"/>
              </a:ext>
            </a:extLst>
          </p:cNvPr>
          <p:cNvPicPr>
            <a:picLocks noChangeAspect="1"/>
          </p:cNvPicPr>
          <p:nvPr/>
        </p:nvPicPr>
        <p:blipFill>
          <a:blip r:embed="rId20"/>
          <a:stretch>
            <a:fillRect/>
          </a:stretch>
        </p:blipFill>
        <p:spPr>
          <a:xfrm>
            <a:off x="6856131" y="1972875"/>
            <a:ext cx="4990308" cy="4789932"/>
          </a:xfrm>
          <a:prstGeom prst="rect">
            <a:avLst/>
          </a:prstGeom>
          <a:effectLst>
            <a:outerShdw blurRad="199281" dist="38100" dir="2700000" algn="tl" rotWithShape="0">
              <a:prstClr val="black">
                <a:alpha val="40000"/>
              </a:prstClr>
            </a:outerShdw>
          </a:effectLst>
        </p:spPr>
      </p:pic>
      <p:pic>
        <p:nvPicPr>
          <p:cNvPr id="28" name="Picture 27">
            <a:extLst>
              <a:ext uri="{FF2B5EF4-FFF2-40B4-BE49-F238E27FC236}">
                <a16:creationId xmlns:a16="http://schemas.microsoft.com/office/drawing/2014/main" id="{42039D75-CFFD-2843-7F96-525AD1B11BF4}"/>
              </a:ext>
            </a:extLst>
          </p:cNvPr>
          <p:cNvPicPr>
            <a:picLocks noChangeAspect="1"/>
          </p:cNvPicPr>
          <p:nvPr/>
        </p:nvPicPr>
        <p:blipFill>
          <a:blip r:embed="rId21"/>
          <a:stretch>
            <a:fillRect/>
          </a:stretch>
        </p:blipFill>
        <p:spPr>
          <a:xfrm>
            <a:off x="1832147" y="1091284"/>
            <a:ext cx="5489339" cy="2812893"/>
          </a:xfrm>
          <a:prstGeom prst="rect">
            <a:avLst/>
          </a:prstGeom>
          <a:effectLst>
            <a:outerShdw blurRad="199281" dist="38100" dir="2700000" algn="tl" rotWithShape="0">
              <a:prstClr val="black">
                <a:alpha val="40000"/>
              </a:prstClr>
            </a:outerShdw>
          </a:effectLst>
        </p:spPr>
      </p:pic>
      <p:pic>
        <p:nvPicPr>
          <p:cNvPr id="29" name="Picture 28">
            <a:extLst>
              <a:ext uri="{FF2B5EF4-FFF2-40B4-BE49-F238E27FC236}">
                <a16:creationId xmlns:a16="http://schemas.microsoft.com/office/drawing/2014/main" id="{03DDA8BD-E73B-E986-D401-E03ABF5FC8BB}"/>
              </a:ext>
            </a:extLst>
          </p:cNvPr>
          <p:cNvPicPr>
            <a:picLocks noChangeAspect="1"/>
          </p:cNvPicPr>
          <p:nvPr/>
        </p:nvPicPr>
        <p:blipFill>
          <a:blip r:embed="rId22"/>
          <a:stretch>
            <a:fillRect/>
          </a:stretch>
        </p:blipFill>
        <p:spPr>
          <a:xfrm>
            <a:off x="246059" y="3578533"/>
            <a:ext cx="5142975" cy="2814801"/>
          </a:xfrm>
          <a:prstGeom prst="rect">
            <a:avLst/>
          </a:prstGeom>
          <a:effectLst>
            <a:outerShdw blurRad="199281" dist="38100" dir="2700000" algn="tl" rotWithShape="0">
              <a:prstClr val="black">
                <a:alpha val="40000"/>
              </a:prstClr>
            </a:outerShdw>
          </a:effectLst>
        </p:spPr>
      </p:pic>
      <p:pic>
        <p:nvPicPr>
          <p:cNvPr id="30" name="Picture 29">
            <a:extLst>
              <a:ext uri="{FF2B5EF4-FFF2-40B4-BE49-F238E27FC236}">
                <a16:creationId xmlns:a16="http://schemas.microsoft.com/office/drawing/2014/main" id="{ADFA88A5-7FCC-B7DC-03BB-535C03C0EF9F}"/>
              </a:ext>
            </a:extLst>
          </p:cNvPr>
          <p:cNvPicPr>
            <a:picLocks noChangeAspect="1"/>
          </p:cNvPicPr>
          <p:nvPr/>
        </p:nvPicPr>
        <p:blipFill>
          <a:blip r:embed="rId23"/>
          <a:stretch>
            <a:fillRect/>
          </a:stretch>
        </p:blipFill>
        <p:spPr>
          <a:xfrm>
            <a:off x="6466620" y="2431072"/>
            <a:ext cx="5615289" cy="3495124"/>
          </a:xfrm>
          <a:prstGeom prst="rect">
            <a:avLst/>
          </a:prstGeom>
          <a:effectLst>
            <a:outerShdw blurRad="199281" dist="38100" dir="2700000" algn="tl" rotWithShape="0">
              <a:prstClr val="black">
                <a:alpha val="40000"/>
              </a:prstClr>
            </a:outerShdw>
          </a:effectLst>
        </p:spPr>
      </p:pic>
      <p:pic>
        <p:nvPicPr>
          <p:cNvPr id="31" name="Picture 30">
            <a:extLst>
              <a:ext uri="{FF2B5EF4-FFF2-40B4-BE49-F238E27FC236}">
                <a16:creationId xmlns:a16="http://schemas.microsoft.com/office/drawing/2014/main" id="{F1111285-17DA-EF8D-A44B-BF88391E7683}"/>
              </a:ext>
            </a:extLst>
          </p:cNvPr>
          <p:cNvPicPr>
            <a:picLocks noChangeAspect="1"/>
          </p:cNvPicPr>
          <p:nvPr/>
        </p:nvPicPr>
        <p:blipFill>
          <a:blip r:embed="rId24"/>
          <a:stretch>
            <a:fillRect/>
          </a:stretch>
        </p:blipFill>
        <p:spPr>
          <a:xfrm>
            <a:off x="225880" y="189462"/>
            <a:ext cx="4857592" cy="4475924"/>
          </a:xfrm>
          <a:prstGeom prst="rect">
            <a:avLst/>
          </a:prstGeom>
          <a:effectLst>
            <a:outerShdw blurRad="199281" dist="38100" dir="2700000" algn="tl" rotWithShape="0">
              <a:prstClr val="black">
                <a:alpha val="40000"/>
              </a:prstClr>
            </a:outerShdw>
          </a:effectLst>
        </p:spPr>
      </p:pic>
    </p:spTree>
    <p:extLst>
      <p:ext uri="{BB962C8B-B14F-4D97-AF65-F5344CB8AC3E}">
        <p14:creationId xmlns:p14="http://schemas.microsoft.com/office/powerpoint/2010/main" val="4617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4A50258-F5E9-D917-2A07-6123EA184204}"/>
              </a:ext>
            </a:extLst>
          </p:cNvPr>
          <p:cNvSpPr>
            <a:spLocks noGrp="1"/>
          </p:cNvSpPr>
          <p:nvPr>
            <p:ph type="sldNum" sz="quarter" idx="12"/>
          </p:nvPr>
        </p:nvSpPr>
        <p:spPr/>
        <p:txBody>
          <a:bodyPr/>
          <a:lstStyle/>
          <a:p>
            <a:fld id="{7D62C56D-5E74-2945-931D-C07ECBF0F859}" type="slidenum">
              <a:rPr lang="en-US" smtClean="0"/>
              <a:pPr/>
              <a:t>7</a:t>
            </a:fld>
            <a:endParaRPr lang="en-US" dirty="0"/>
          </a:p>
        </p:txBody>
      </p:sp>
      <p:sp>
        <p:nvSpPr>
          <p:cNvPr id="7" name="Content Placeholder 6">
            <a:extLst>
              <a:ext uri="{FF2B5EF4-FFF2-40B4-BE49-F238E27FC236}">
                <a16:creationId xmlns:a16="http://schemas.microsoft.com/office/drawing/2014/main" id="{449298EA-9FDA-677A-F0BA-05D969FA251A}"/>
              </a:ext>
            </a:extLst>
          </p:cNvPr>
          <p:cNvSpPr>
            <a:spLocks noGrp="1"/>
          </p:cNvSpPr>
          <p:nvPr>
            <p:ph idx="1"/>
          </p:nvPr>
        </p:nvSpPr>
        <p:spPr>
          <a:xfrm>
            <a:off x="518160" y="2968486"/>
            <a:ext cx="11013440" cy="2875723"/>
          </a:xfrm>
        </p:spPr>
        <p:txBody>
          <a:bodyPr/>
          <a:lstStyle/>
          <a:p>
            <a:pPr marL="0" indent="0" algn="ctr">
              <a:buNone/>
            </a:pPr>
            <a:r>
              <a:rPr lang="en-US" dirty="0"/>
              <a:t>ok, ok, we get it</a:t>
            </a:r>
          </a:p>
        </p:txBody>
      </p:sp>
    </p:spTree>
    <p:extLst>
      <p:ext uri="{BB962C8B-B14F-4D97-AF65-F5344CB8AC3E}">
        <p14:creationId xmlns:p14="http://schemas.microsoft.com/office/powerpoint/2010/main" val="2003528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State of mainstream app dev in Rust</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77329"/>
            <a:ext cx="11013440" cy="1168852"/>
          </a:xfrm>
        </p:spPr>
        <p:txBody>
          <a:bodyPr>
            <a:normAutofit fontScale="92500" lnSpcReduction="10000"/>
          </a:bodyPr>
          <a:lstStyle/>
          <a:p>
            <a:r>
              <a:rPr lang="en-US" dirty="0"/>
              <a:t>Apps developed using Rust have platform-related pain points</a:t>
            </a:r>
          </a:p>
          <a:p>
            <a:pPr lvl="1"/>
            <a:r>
              <a:rPr lang="en-US" dirty="0"/>
              <a:t>Typically use Rust for core business logic only</a:t>
            </a:r>
          </a:p>
          <a:p>
            <a:pPr lvl="1"/>
            <a:r>
              <a:rPr lang="en-US" dirty="0"/>
              <a:t>And/or use thin bindings/bridges to other native UI toolkits</a:t>
            </a:r>
          </a:p>
        </p:txBody>
      </p:sp>
      <p:grpSp>
        <p:nvGrpSpPr>
          <p:cNvPr id="18" name="Group 17">
            <a:extLst>
              <a:ext uri="{FF2B5EF4-FFF2-40B4-BE49-F238E27FC236}">
                <a16:creationId xmlns:a16="http://schemas.microsoft.com/office/drawing/2014/main" id="{2F3FEDDD-67B9-ACFA-E355-3D79BD50E96B}"/>
              </a:ext>
            </a:extLst>
          </p:cNvPr>
          <p:cNvGrpSpPr/>
          <p:nvPr/>
        </p:nvGrpSpPr>
        <p:grpSpPr>
          <a:xfrm>
            <a:off x="2799106" y="2903017"/>
            <a:ext cx="7769534" cy="3569680"/>
            <a:chOff x="2799106" y="2756713"/>
            <a:chExt cx="7769534" cy="3569680"/>
          </a:xfrm>
        </p:grpSpPr>
        <p:sp>
          <p:nvSpPr>
            <p:cNvPr id="4" name="Rectangle 3">
              <a:extLst>
                <a:ext uri="{FF2B5EF4-FFF2-40B4-BE49-F238E27FC236}">
                  <a16:creationId xmlns:a16="http://schemas.microsoft.com/office/drawing/2014/main" id="{A222F10C-1CAD-8122-F74B-C9492163F3B6}"/>
                </a:ext>
              </a:extLst>
            </p:cNvPr>
            <p:cNvSpPr/>
            <p:nvPr/>
          </p:nvSpPr>
          <p:spPr>
            <a:xfrm>
              <a:off x="2799106" y="2756714"/>
              <a:ext cx="1416817" cy="6229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Signal-iOS</a:t>
              </a:r>
            </a:p>
          </p:txBody>
        </p:sp>
        <p:sp>
          <p:nvSpPr>
            <p:cNvPr id="5" name="Rectangle 4">
              <a:extLst>
                <a:ext uri="{FF2B5EF4-FFF2-40B4-BE49-F238E27FC236}">
                  <a16:creationId xmlns:a16="http://schemas.microsoft.com/office/drawing/2014/main" id="{8D06839A-E23A-2180-8DEC-D5A732D901BF}"/>
                </a:ext>
              </a:extLst>
            </p:cNvPr>
            <p:cNvSpPr/>
            <p:nvPr/>
          </p:nvSpPr>
          <p:spPr>
            <a:xfrm>
              <a:off x="2799106" y="3512854"/>
              <a:ext cx="1416817" cy="125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Swift UI </a:t>
              </a:r>
            </a:p>
          </p:txBody>
        </p:sp>
        <p:sp>
          <p:nvSpPr>
            <p:cNvPr id="6" name="Rectangle 5">
              <a:extLst>
                <a:ext uri="{FF2B5EF4-FFF2-40B4-BE49-F238E27FC236}">
                  <a16:creationId xmlns:a16="http://schemas.microsoft.com/office/drawing/2014/main" id="{5E6FC365-14E8-F3EB-7732-78CD936C7362}"/>
                </a:ext>
              </a:extLst>
            </p:cNvPr>
            <p:cNvSpPr/>
            <p:nvPr/>
          </p:nvSpPr>
          <p:spPr>
            <a:xfrm>
              <a:off x="2799106" y="5612960"/>
              <a:ext cx="1416817" cy="7134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iOS</a:t>
              </a:r>
            </a:p>
          </p:txBody>
        </p:sp>
        <p:sp>
          <p:nvSpPr>
            <p:cNvPr id="7" name="Rectangle 6">
              <a:extLst>
                <a:ext uri="{FF2B5EF4-FFF2-40B4-BE49-F238E27FC236}">
                  <a16:creationId xmlns:a16="http://schemas.microsoft.com/office/drawing/2014/main" id="{7494C0EB-C934-9769-4276-10828CCF419D}"/>
                </a:ext>
              </a:extLst>
            </p:cNvPr>
            <p:cNvSpPr/>
            <p:nvPr/>
          </p:nvSpPr>
          <p:spPr>
            <a:xfrm>
              <a:off x="4668100" y="2759226"/>
              <a:ext cx="1416817" cy="62299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Signal-Android</a:t>
              </a:r>
            </a:p>
          </p:txBody>
        </p:sp>
        <p:sp>
          <p:nvSpPr>
            <p:cNvPr id="8" name="Rectangle 7">
              <a:extLst>
                <a:ext uri="{FF2B5EF4-FFF2-40B4-BE49-F238E27FC236}">
                  <a16:creationId xmlns:a16="http://schemas.microsoft.com/office/drawing/2014/main" id="{206655BA-B131-47AD-1AB4-49A9E2CDC883}"/>
                </a:ext>
              </a:extLst>
            </p:cNvPr>
            <p:cNvSpPr/>
            <p:nvPr/>
          </p:nvSpPr>
          <p:spPr>
            <a:xfrm>
              <a:off x="4668100" y="3512853"/>
              <a:ext cx="1416817" cy="125604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 Kotlin </a:t>
              </a:r>
            </a:p>
          </p:txBody>
        </p:sp>
        <p:sp>
          <p:nvSpPr>
            <p:cNvPr id="9" name="Rectangle 8">
              <a:extLst>
                <a:ext uri="{FF2B5EF4-FFF2-40B4-BE49-F238E27FC236}">
                  <a16:creationId xmlns:a16="http://schemas.microsoft.com/office/drawing/2014/main" id="{E0C1914F-8412-8DA6-F43A-DA9C8CC3660A}"/>
                </a:ext>
              </a:extLst>
            </p:cNvPr>
            <p:cNvSpPr/>
            <p:nvPr/>
          </p:nvSpPr>
          <p:spPr>
            <a:xfrm>
              <a:off x="4668100" y="5612959"/>
              <a:ext cx="1416817" cy="71343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Android</a:t>
              </a:r>
            </a:p>
          </p:txBody>
        </p:sp>
        <p:sp>
          <p:nvSpPr>
            <p:cNvPr id="10" name="Rectangle 9">
              <a:extLst>
                <a:ext uri="{FF2B5EF4-FFF2-40B4-BE49-F238E27FC236}">
                  <a16:creationId xmlns:a16="http://schemas.microsoft.com/office/drawing/2014/main" id="{B0E7AB71-D7D7-2DA6-64C6-2579F03BCF9F}"/>
                </a:ext>
              </a:extLst>
            </p:cNvPr>
            <p:cNvSpPr/>
            <p:nvPr/>
          </p:nvSpPr>
          <p:spPr>
            <a:xfrm>
              <a:off x="6506947" y="2756714"/>
              <a:ext cx="1416817" cy="62299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Signal-Desktop</a:t>
              </a:r>
            </a:p>
          </p:txBody>
        </p:sp>
        <p:sp>
          <p:nvSpPr>
            <p:cNvPr id="11" name="Rectangle 10">
              <a:extLst>
                <a:ext uri="{FF2B5EF4-FFF2-40B4-BE49-F238E27FC236}">
                  <a16:creationId xmlns:a16="http://schemas.microsoft.com/office/drawing/2014/main" id="{B82E0C4A-8C2F-37F1-913D-81C247AFA013}"/>
                </a:ext>
              </a:extLst>
            </p:cNvPr>
            <p:cNvSpPr/>
            <p:nvPr/>
          </p:nvSpPr>
          <p:spPr>
            <a:xfrm>
              <a:off x="6506947" y="3512853"/>
              <a:ext cx="1416817" cy="12560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 / JavaScript</a:t>
              </a:r>
            </a:p>
          </p:txBody>
        </p:sp>
        <p:sp>
          <p:nvSpPr>
            <p:cNvPr id="12" name="Rectangle 11">
              <a:extLst>
                <a:ext uri="{FF2B5EF4-FFF2-40B4-BE49-F238E27FC236}">
                  <a16:creationId xmlns:a16="http://schemas.microsoft.com/office/drawing/2014/main" id="{423E74E3-BEF3-0CF0-B52F-D8C03901CD87}"/>
                </a:ext>
              </a:extLst>
            </p:cNvPr>
            <p:cNvSpPr/>
            <p:nvPr/>
          </p:nvSpPr>
          <p:spPr>
            <a:xfrm>
              <a:off x="6506947" y="5612958"/>
              <a:ext cx="1416817" cy="71343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 OS (Electron)</a:t>
              </a:r>
            </a:p>
          </p:txBody>
        </p:sp>
        <p:sp>
          <p:nvSpPr>
            <p:cNvPr id="13" name="Rectangle 12">
              <a:extLst>
                <a:ext uri="{FF2B5EF4-FFF2-40B4-BE49-F238E27FC236}">
                  <a16:creationId xmlns:a16="http://schemas.microsoft.com/office/drawing/2014/main" id="{E687BDF4-6B9F-A18D-5AC7-AF5664F6F1B7}"/>
                </a:ext>
              </a:extLst>
            </p:cNvPr>
            <p:cNvSpPr/>
            <p:nvPr/>
          </p:nvSpPr>
          <p:spPr>
            <a:xfrm>
              <a:off x="2799106" y="4912087"/>
              <a:ext cx="7769534" cy="5576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LibSignal</a:t>
              </a:r>
              <a:r>
                <a:rPr lang="en-US" dirty="0"/>
                <a:t> (Rust)</a:t>
              </a:r>
            </a:p>
          </p:txBody>
        </p:sp>
        <p:sp>
          <p:nvSpPr>
            <p:cNvPr id="14" name="Rectangle 13">
              <a:extLst>
                <a:ext uri="{FF2B5EF4-FFF2-40B4-BE49-F238E27FC236}">
                  <a16:creationId xmlns:a16="http://schemas.microsoft.com/office/drawing/2014/main" id="{0D59F868-D807-6BB3-3D6F-5AA6EB592BE5}"/>
                </a:ext>
              </a:extLst>
            </p:cNvPr>
            <p:cNvSpPr/>
            <p:nvPr/>
          </p:nvSpPr>
          <p:spPr>
            <a:xfrm>
              <a:off x="9151823" y="5612959"/>
              <a:ext cx="1416817" cy="713432"/>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 OS</a:t>
              </a:r>
            </a:p>
          </p:txBody>
        </p:sp>
        <p:sp>
          <p:nvSpPr>
            <p:cNvPr id="15" name="Rectangle 14">
              <a:extLst>
                <a:ext uri="{FF2B5EF4-FFF2-40B4-BE49-F238E27FC236}">
                  <a16:creationId xmlns:a16="http://schemas.microsoft.com/office/drawing/2014/main" id="{A47F278D-53DA-F7B3-9F5B-3230FCEBCAF7}"/>
                </a:ext>
              </a:extLst>
            </p:cNvPr>
            <p:cNvSpPr/>
            <p:nvPr/>
          </p:nvSpPr>
          <p:spPr>
            <a:xfrm>
              <a:off x="9151823" y="2756713"/>
              <a:ext cx="1416817" cy="62299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Signal-Server</a:t>
              </a:r>
            </a:p>
          </p:txBody>
        </p:sp>
        <p:sp>
          <p:nvSpPr>
            <p:cNvPr id="16" name="Rectangle 15">
              <a:extLst>
                <a:ext uri="{FF2B5EF4-FFF2-40B4-BE49-F238E27FC236}">
                  <a16:creationId xmlns:a16="http://schemas.microsoft.com/office/drawing/2014/main" id="{A8260465-C8EF-1C6F-AA02-1E209A30304A}"/>
                </a:ext>
              </a:extLst>
            </p:cNvPr>
            <p:cNvSpPr/>
            <p:nvPr/>
          </p:nvSpPr>
          <p:spPr>
            <a:xfrm>
              <a:off x="9151823" y="3512854"/>
              <a:ext cx="1416817" cy="125604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EE</a:t>
              </a:r>
            </a:p>
          </p:txBody>
        </p:sp>
      </p:grpSp>
      <p:sp>
        <p:nvSpPr>
          <p:cNvPr id="20" name="Slide Number Placeholder 19">
            <a:extLst>
              <a:ext uri="{FF2B5EF4-FFF2-40B4-BE49-F238E27FC236}">
                <a16:creationId xmlns:a16="http://schemas.microsoft.com/office/drawing/2014/main" id="{1114A7FE-5898-9485-FB12-E8D845EFA006}"/>
              </a:ext>
            </a:extLst>
          </p:cNvPr>
          <p:cNvSpPr>
            <a:spLocks noGrp="1"/>
          </p:cNvSpPr>
          <p:nvPr>
            <p:ph type="sldNum" sz="quarter" idx="12"/>
          </p:nvPr>
        </p:nvSpPr>
        <p:spPr/>
        <p:txBody>
          <a:bodyPr/>
          <a:lstStyle/>
          <a:p>
            <a:fld id="{7D62C56D-5E74-2945-931D-C07ECBF0F859}" type="slidenum">
              <a:rPr lang="en-US" smtClean="0"/>
              <a:t>8</a:t>
            </a:fld>
            <a:endParaRPr lang="en-US"/>
          </a:p>
        </p:txBody>
      </p:sp>
      <p:pic>
        <p:nvPicPr>
          <p:cNvPr id="21" name="Picture 20">
            <a:extLst>
              <a:ext uri="{FF2B5EF4-FFF2-40B4-BE49-F238E27FC236}">
                <a16:creationId xmlns:a16="http://schemas.microsoft.com/office/drawing/2014/main" id="{80C3640B-D4BE-5814-0A8A-193C08CC49A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043" y="3999789"/>
            <a:ext cx="1943117" cy="611019"/>
          </a:xfrm>
          <a:prstGeom prst="rect">
            <a:avLst/>
          </a:prstGeom>
        </p:spPr>
      </p:pic>
      <p:sp>
        <p:nvSpPr>
          <p:cNvPr id="19" name="Date Placeholder 1">
            <a:extLst>
              <a:ext uri="{FF2B5EF4-FFF2-40B4-BE49-F238E27FC236}">
                <a16:creationId xmlns:a16="http://schemas.microsoft.com/office/drawing/2014/main" id="{E561B250-B848-95C2-EA2D-2F82A28CBB0D}"/>
              </a:ext>
            </a:extLst>
          </p:cNvPr>
          <p:cNvSpPr>
            <a:spLocks noGrp="1"/>
          </p:cNvSpPr>
          <p:nvPr>
            <p:ph type="dt" sz="half" idx="10"/>
          </p:nvPr>
        </p:nvSpPr>
        <p:spPr>
          <a:xfrm>
            <a:off x="808890" y="6347558"/>
            <a:ext cx="2514014" cy="365125"/>
          </a:xfrm>
        </p:spPr>
        <p:txBody>
          <a:bodyPr/>
          <a:lstStyle/>
          <a:p>
            <a:r>
              <a:rPr lang="en-US"/>
              <a:t>Robius: App Dev in Rust</a:t>
            </a:r>
            <a:endParaRPr lang="en-US" dirty="0"/>
          </a:p>
        </p:txBody>
      </p:sp>
      <p:pic>
        <p:nvPicPr>
          <p:cNvPr id="22" name="Picture 21" descr="A logo of a company&#10;&#10;Description automatically generated with medium confidence">
            <a:extLst>
              <a:ext uri="{FF2B5EF4-FFF2-40B4-BE49-F238E27FC236}">
                <a16:creationId xmlns:a16="http://schemas.microsoft.com/office/drawing/2014/main" id="{F8E63A4F-A75F-1EA9-CA9C-5BD6E047205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2858" y="6404677"/>
            <a:ext cx="261619" cy="261619"/>
          </a:xfrm>
          <a:prstGeom prst="rect">
            <a:avLst/>
          </a:prstGeom>
        </p:spPr>
      </p:pic>
    </p:spTree>
    <p:extLst>
      <p:ext uri="{BB962C8B-B14F-4D97-AF65-F5344CB8AC3E}">
        <p14:creationId xmlns:p14="http://schemas.microsoft.com/office/powerpoint/2010/main" val="153804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D94E-31EF-9ED0-9D6B-DA24A0E717FE}"/>
              </a:ext>
            </a:extLst>
          </p:cNvPr>
          <p:cNvSpPr>
            <a:spLocks noGrp="1"/>
          </p:cNvSpPr>
          <p:nvPr>
            <p:ph type="title"/>
          </p:nvPr>
        </p:nvSpPr>
        <p:spPr/>
        <p:txBody>
          <a:bodyPr>
            <a:normAutofit/>
          </a:bodyPr>
          <a:lstStyle/>
          <a:p>
            <a:r>
              <a:rPr lang="en-US" dirty="0"/>
              <a:t>State of mainstream app dev in Rust</a:t>
            </a:r>
          </a:p>
        </p:txBody>
      </p:sp>
      <p:sp>
        <p:nvSpPr>
          <p:cNvPr id="3" name="Content Placeholder 2">
            <a:extLst>
              <a:ext uri="{FF2B5EF4-FFF2-40B4-BE49-F238E27FC236}">
                <a16:creationId xmlns:a16="http://schemas.microsoft.com/office/drawing/2014/main" id="{48849D2D-28F8-DF45-AA6F-1D0D5B7476F2}"/>
              </a:ext>
            </a:extLst>
          </p:cNvPr>
          <p:cNvSpPr>
            <a:spLocks noGrp="1"/>
          </p:cNvSpPr>
          <p:nvPr>
            <p:ph idx="1"/>
          </p:nvPr>
        </p:nvSpPr>
        <p:spPr>
          <a:xfrm>
            <a:off x="518160" y="1431608"/>
            <a:ext cx="11013440" cy="4818061"/>
          </a:xfrm>
        </p:spPr>
        <p:txBody>
          <a:bodyPr/>
          <a:lstStyle/>
          <a:p>
            <a:r>
              <a:rPr lang="en-US" dirty="0"/>
              <a:t>Signal maintains 3 separate app projects, with little overlap</a:t>
            </a:r>
          </a:p>
        </p:txBody>
      </p:sp>
      <p:pic>
        <p:nvPicPr>
          <p:cNvPr id="17" name="Picture 16">
            <a:extLst>
              <a:ext uri="{FF2B5EF4-FFF2-40B4-BE49-F238E27FC236}">
                <a16:creationId xmlns:a16="http://schemas.microsoft.com/office/drawing/2014/main" id="{700AA107-40BD-40D4-F16F-CFA889216AC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47"/>
          <a:stretch/>
        </p:blipFill>
        <p:spPr>
          <a:xfrm>
            <a:off x="1164771" y="2106791"/>
            <a:ext cx="5428732" cy="2349002"/>
          </a:xfrm>
          <a:prstGeom prst="rect">
            <a:avLst/>
          </a:prstGeom>
        </p:spPr>
      </p:pic>
      <p:pic>
        <p:nvPicPr>
          <p:cNvPr id="18" name="Picture 17">
            <a:extLst>
              <a:ext uri="{FF2B5EF4-FFF2-40B4-BE49-F238E27FC236}">
                <a16:creationId xmlns:a16="http://schemas.microsoft.com/office/drawing/2014/main" id="{DC7D4F8C-D8A1-FCB4-7F4D-EB6E3402CB6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76014" y="2740210"/>
            <a:ext cx="5210564" cy="2886402"/>
          </a:xfrm>
          <a:prstGeom prst="rect">
            <a:avLst/>
          </a:prstGeom>
        </p:spPr>
      </p:pic>
      <p:pic>
        <p:nvPicPr>
          <p:cNvPr id="19" name="Picture 18">
            <a:extLst>
              <a:ext uri="{FF2B5EF4-FFF2-40B4-BE49-F238E27FC236}">
                <a16:creationId xmlns:a16="http://schemas.microsoft.com/office/drawing/2014/main" id="{CDD04B20-21FF-0037-12C9-011724AA5B9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346"/>
          <a:stretch/>
        </p:blipFill>
        <p:spPr>
          <a:xfrm>
            <a:off x="1164771" y="4686132"/>
            <a:ext cx="5432971" cy="1899997"/>
          </a:xfrm>
          <a:prstGeom prst="rect">
            <a:avLst/>
          </a:prstGeom>
        </p:spPr>
      </p:pic>
      <p:sp>
        <p:nvSpPr>
          <p:cNvPr id="21" name="TextBox 20">
            <a:extLst>
              <a:ext uri="{FF2B5EF4-FFF2-40B4-BE49-F238E27FC236}">
                <a16:creationId xmlns:a16="http://schemas.microsoft.com/office/drawing/2014/main" id="{CCC2B223-A87C-4C65-82FE-23298C57CC31}"/>
              </a:ext>
            </a:extLst>
          </p:cNvPr>
          <p:cNvSpPr txBox="1"/>
          <p:nvPr/>
        </p:nvSpPr>
        <p:spPr>
          <a:xfrm>
            <a:off x="7639340" y="4361518"/>
            <a:ext cx="2439180" cy="707886"/>
          </a:xfrm>
          <a:prstGeom prst="rect">
            <a:avLst/>
          </a:prstGeom>
          <a:noFill/>
        </p:spPr>
        <p:txBody>
          <a:bodyPr wrap="square" rtlCol="0">
            <a:spAutoFit/>
          </a:bodyPr>
          <a:lstStyle/>
          <a:p>
            <a:r>
              <a:rPr lang="en-US" sz="4000" dirty="0">
                <a:solidFill>
                  <a:schemeClr val="accent2"/>
                </a:solidFill>
                <a:effectLst>
                  <a:outerShdw blurRad="50800" dist="38100" dir="2700000" algn="tl" rotWithShape="0">
                    <a:prstClr val="black">
                      <a:alpha val="40000"/>
                    </a:prstClr>
                  </a:outerShdw>
                </a:effectLst>
              </a:rPr>
              <a:t>Android</a:t>
            </a:r>
          </a:p>
        </p:txBody>
      </p:sp>
      <p:sp>
        <p:nvSpPr>
          <p:cNvPr id="22" name="TextBox 21">
            <a:extLst>
              <a:ext uri="{FF2B5EF4-FFF2-40B4-BE49-F238E27FC236}">
                <a16:creationId xmlns:a16="http://schemas.microsoft.com/office/drawing/2014/main" id="{9CE69F91-A262-44A9-E4B9-17F1FD263DBC}"/>
              </a:ext>
            </a:extLst>
          </p:cNvPr>
          <p:cNvSpPr txBox="1"/>
          <p:nvPr/>
        </p:nvSpPr>
        <p:spPr>
          <a:xfrm>
            <a:off x="2249922" y="5562968"/>
            <a:ext cx="2605355" cy="707886"/>
          </a:xfrm>
          <a:prstGeom prst="rect">
            <a:avLst/>
          </a:prstGeom>
          <a:noFill/>
        </p:spPr>
        <p:txBody>
          <a:bodyPr wrap="square" rtlCol="0">
            <a:spAutoFit/>
          </a:bodyPr>
          <a:lstStyle/>
          <a:p>
            <a:r>
              <a:rPr lang="en-US" sz="4000" dirty="0">
                <a:solidFill>
                  <a:srgbClr val="C00000"/>
                </a:solidFill>
                <a:effectLst>
                  <a:outerShdw blurRad="50800" dist="38100" dir="2700000" algn="tl" rotWithShape="0">
                    <a:prstClr val="black">
                      <a:alpha val="40000"/>
                    </a:prstClr>
                  </a:outerShdw>
                </a:effectLst>
              </a:rPr>
              <a:t>Desktop</a:t>
            </a:r>
          </a:p>
        </p:txBody>
      </p:sp>
      <p:sp>
        <p:nvSpPr>
          <p:cNvPr id="6" name="Slide Number Placeholder 5">
            <a:extLst>
              <a:ext uri="{FF2B5EF4-FFF2-40B4-BE49-F238E27FC236}">
                <a16:creationId xmlns:a16="http://schemas.microsoft.com/office/drawing/2014/main" id="{4768F55D-038A-2524-2909-73F77F2EE738}"/>
              </a:ext>
            </a:extLst>
          </p:cNvPr>
          <p:cNvSpPr>
            <a:spLocks noGrp="1"/>
          </p:cNvSpPr>
          <p:nvPr>
            <p:ph type="sldNum" sz="quarter" idx="12"/>
          </p:nvPr>
        </p:nvSpPr>
        <p:spPr/>
        <p:txBody>
          <a:bodyPr/>
          <a:lstStyle/>
          <a:p>
            <a:fld id="{7D62C56D-5E74-2945-931D-C07ECBF0F859}" type="slidenum">
              <a:rPr lang="en-US" smtClean="0"/>
              <a:t>9</a:t>
            </a:fld>
            <a:endParaRPr lang="en-US"/>
          </a:p>
        </p:txBody>
      </p:sp>
      <p:sp>
        <p:nvSpPr>
          <p:cNvPr id="8" name="TextBox 7">
            <a:extLst>
              <a:ext uri="{FF2B5EF4-FFF2-40B4-BE49-F238E27FC236}">
                <a16:creationId xmlns:a16="http://schemas.microsoft.com/office/drawing/2014/main" id="{EE765961-F0ED-B999-CE6A-5CDCED036F24}"/>
              </a:ext>
            </a:extLst>
          </p:cNvPr>
          <p:cNvSpPr txBox="1"/>
          <p:nvPr/>
        </p:nvSpPr>
        <p:spPr>
          <a:xfrm>
            <a:off x="2472937" y="3414201"/>
            <a:ext cx="2289757" cy="646331"/>
          </a:xfrm>
          <a:prstGeom prst="rect">
            <a:avLst/>
          </a:prstGeom>
          <a:noFill/>
        </p:spPr>
        <p:txBody>
          <a:bodyPr wrap="square" rtlCol="0">
            <a:spAutoFit/>
          </a:bodyPr>
          <a:lstStyle/>
          <a:p>
            <a:r>
              <a:rPr lang="en-US" sz="3600" dirty="0">
                <a:solidFill>
                  <a:schemeClr val="accent1"/>
                </a:solidFill>
                <a:effectLst>
                  <a:outerShdw blurRad="50800" dist="38100" dir="2700000" algn="tl" rotWithShape="0">
                    <a:prstClr val="black">
                      <a:alpha val="40000"/>
                    </a:prstClr>
                  </a:outerShdw>
                </a:effectLst>
              </a:rPr>
              <a:t>iOS</a:t>
            </a:r>
          </a:p>
        </p:txBody>
      </p:sp>
      <p:grpSp>
        <p:nvGrpSpPr>
          <p:cNvPr id="25" name="Group 24">
            <a:extLst>
              <a:ext uri="{FF2B5EF4-FFF2-40B4-BE49-F238E27FC236}">
                <a16:creationId xmlns:a16="http://schemas.microsoft.com/office/drawing/2014/main" id="{F14B511C-C85A-8ADD-EB2A-7D1C4C497569}"/>
              </a:ext>
            </a:extLst>
          </p:cNvPr>
          <p:cNvGrpSpPr/>
          <p:nvPr/>
        </p:nvGrpSpPr>
        <p:grpSpPr>
          <a:xfrm>
            <a:off x="5991581" y="1965180"/>
            <a:ext cx="3070970" cy="978726"/>
            <a:chOff x="5991581" y="1965180"/>
            <a:chExt cx="3070970" cy="978726"/>
          </a:xfrm>
        </p:grpSpPr>
        <p:sp>
          <p:nvSpPr>
            <p:cNvPr id="20" name="TextBox 19">
              <a:extLst>
                <a:ext uri="{FF2B5EF4-FFF2-40B4-BE49-F238E27FC236}">
                  <a16:creationId xmlns:a16="http://schemas.microsoft.com/office/drawing/2014/main" id="{3D5621BD-9FE1-1D20-D504-B3C514AB82AE}"/>
                </a:ext>
              </a:extLst>
            </p:cNvPr>
            <p:cNvSpPr txBox="1"/>
            <p:nvPr/>
          </p:nvSpPr>
          <p:spPr>
            <a:xfrm>
              <a:off x="6772794" y="1965180"/>
              <a:ext cx="2289757" cy="646331"/>
            </a:xfrm>
            <a:prstGeom prst="rect">
              <a:avLst/>
            </a:prstGeom>
            <a:noFill/>
            <a:effectLst/>
          </p:spPr>
          <p:txBody>
            <a:bodyPr wrap="square" rtlCol="0">
              <a:spAutoFit/>
            </a:bodyPr>
            <a:lstStyle/>
            <a:p>
              <a:r>
                <a:rPr lang="en-US" sz="3600" dirty="0">
                  <a:solidFill>
                    <a:schemeClr val="accent1"/>
                  </a:solidFill>
                  <a:effectLst>
                    <a:outerShdw blurRad="50800" dist="38100" dir="2700000" algn="tl" rotWithShape="0">
                      <a:prstClr val="black">
                        <a:alpha val="40000"/>
                      </a:prstClr>
                    </a:outerShdw>
                  </a:effectLst>
                </a:rPr>
                <a:t>450K LoC</a:t>
              </a:r>
            </a:p>
          </p:txBody>
        </p:sp>
        <p:sp>
          <p:nvSpPr>
            <p:cNvPr id="12" name="Rounded Rectangle 11">
              <a:extLst>
                <a:ext uri="{FF2B5EF4-FFF2-40B4-BE49-F238E27FC236}">
                  <a16:creationId xmlns:a16="http://schemas.microsoft.com/office/drawing/2014/main" id="{803E4F8E-5AE9-9739-D351-A0A1B64CF543}"/>
                </a:ext>
              </a:extLst>
            </p:cNvPr>
            <p:cNvSpPr/>
            <p:nvPr/>
          </p:nvSpPr>
          <p:spPr>
            <a:xfrm>
              <a:off x="5991581" y="2616274"/>
              <a:ext cx="658909" cy="327632"/>
            </a:xfrm>
            <a:prstGeom prst="round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4377995-D4B7-74F5-080E-1523D7C6A866}"/>
                </a:ext>
              </a:extLst>
            </p:cNvPr>
            <p:cNvCxnSpPr>
              <a:cxnSpLocks/>
            </p:cNvCxnSpPr>
            <p:nvPr/>
          </p:nvCxnSpPr>
          <p:spPr>
            <a:xfrm flipV="1">
              <a:off x="6634163" y="2452688"/>
              <a:ext cx="219075" cy="180975"/>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1B5463A-243E-61C8-28E7-F4FCD48597CC}"/>
              </a:ext>
            </a:extLst>
          </p:cNvPr>
          <p:cNvGrpSpPr/>
          <p:nvPr/>
        </p:nvGrpSpPr>
        <p:grpSpPr>
          <a:xfrm>
            <a:off x="5934594" y="5279920"/>
            <a:ext cx="3414483" cy="1408224"/>
            <a:chOff x="5934594" y="5179336"/>
            <a:chExt cx="3414483" cy="1408224"/>
          </a:xfrm>
        </p:grpSpPr>
        <p:sp>
          <p:nvSpPr>
            <p:cNvPr id="7" name="TextBox 6">
              <a:extLst>
                <a:ext uri="{FF2B5EF4-FFF2-40B4-BE49-F238E27FC236}">
                  <a16:creationId xmlns:a16="http://schemas.microsoft.com/office/drawing/2014/main" id="{EB5547F9-1E89-E486-045C-F31C2E6DB83B}"/>
                </a:ext>
              </a:extLst>
            </p:cNvPr>
            <p:cNvSpPr txBox="1"/>
            <p:nvPr/>
          </p:nvSpPr>
          <p:spPr>
            <a:xfrm>
              <a:off x="6743722" y="5879674"/>
              <a:ext cx="2605355" cy="707886"/>
            </a:xfrm>
            <a:prstGeom prst="rect">
              <a:avLst/>
            </a:prstGeom>
            <a:noFill/>
            <a:effectLst/>
          </p:spPr>
          <p:txBody>
            <a:bodyPr wrap="square" rtlCol="0">
              <a:spAutoFit/>
            </a:bodyPr>
            <a:lstStyle/>
            <a:p>
              <a:r>
                <a:rPr lang="en-US" sz="4000" dirty="0">
                  <a:solidFill>
                    <a:srgbClr val="C00000"/>
                  </a:solidFill>
                  <a:effectLst>
                    <a:outerShdw blurRad="50800" dist="38100" dir="2700000" algn="tl" rotWithShape="0">
                      <a:prstClr val="black">
                        <a:alpha val="40000"/>
                      </a:prstClr>
                    </a:outerShdw>
                  </a:effectLst>
                </a:rPr>
                <a:t>250K LoC</a:t>
              </a:r>
            </a:p>
          </p:txBody>
        </p:sp>
        <p:sp>
          <p:nvSpPr>
            <p:cNvPr id="23" name="Rounded Rectangle 22">
              <a:extLst>
                <a:ext uri="{FF2B5EF4-FFF2-40B4-BE49-F238E27FC236}">
                  <a16:creationId xmlns:a16="http://schemas.microsoft.com/office/drawing/2014/main" id="{3E5A66EB-8973-DDDE-C5FD-B4CAF181AC8A}"/>
                </a:ext>
              </a:extLst>
            </p:cNvPr>
            <p:cNvSpPr/>
            <p:nvPr/>
          </p:nvSpPr>
          <p:spPr>
            <a:xfrm>
              <a:off x="5934594" y="5179336"/>
              <a:ext cx="715896" cy="410640"/>
            </a:xfrm>
            <a:prstGeom prst="roundRect">
              <a:avLst/>
            </a:prstGeom>
            <a:noFill/>
            <a:ln w="38100">
              <a:solidFill>
                <a:srgbClr val="C1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5E162CD-30FC-5616-D96D-D7C29C88029E}"/>
                </a:ext>
              </a:extLst>
            </p:cNvPr>
            <p:cNvCxnSpPr>
              <a:cxnSpLocks/>
            </p:cNvCxnSpPr>
            <p:nvPr/>
          </p:nvCxnSpPr>
          <p:spPr>
            <a:xfrm flipH="1" flipV="1">
              <a:off x="6634163" y="5589976"/>
              <a:ext cx="219075" cy="448874"/>
            </a:xfrm>
            <a:prstGeom prst="line">
              <a:avLst/>
            </a:prstGeom>
            <a:ln w="38100">
              <a:solidFill>
                <a:srgbClr val="C1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7B03610-D002-2C17-43B9-DCEF56A5CFD0}"/>
              </a:ext>
            </a:extLst>
          </p:cNvPr>
          <p:cNvGrpSpPr/>
          <p:nvPr/>
        </p:nvGrpSpPr>
        <p:grpSpPr>
          <a:xfrm>
            <a:off x="10702534" y="1447050"/>
            <a:ext cx="1569975" cy="2143875"/>
            <a:chOff x="10702534" y="1447050"/>
            <a:chExt cx="1569975" cy="2143875"/>
          </a:xfrm>
        </p:grpSpPr>
        <p:sp>
          <p:nvSpPr>
            <p:cNvPr id="11" name="TextBox 10">
              <a:extLst>
                <a:ext uri="{FF2B5EF4-FFF2-40B4-BE49-F238E27FC236}">
                  <a16:creationId xmlns:a16="http://schemas.microsoft.com/office/drawing/2014/main" id="{297A04EA-6F02-DC99-6DE0-EEC127F51987}"/>
                </a:ext>
              </a:extLst>
            </p:cNvPr>
            <p:cNvSpPr txBox="1"/>
            <p:nvPr/>
          </p:nvSpPr>
          <p:spPr>
            <a:xfrm>
              <a:off x="10702534" y="1447050"/>
              <a:ext cx="1569975" cy="1089529"/>
            </a:xfrm>
            <a:prstGeom prst="rect">
              <a:avLst/>
            </a:prstGeom>
            <a:noFill/>
            <a:effectLst/>
          </p:spPr>
          <p:txBody>
            <a:bodyPr wrap="square" rtlCol="0">
              <a:spAutoFit/>
            </a:bodyPr>
            <a:lstStyle/>
            <a:p>
              <a:pPr algn="ctr">
                <a:lnSpc>
                  <a:spcPct val="80000"/>
                </a:lnSpc>
              </a:pPr>
              <a:r>
                <a:rPr lang="en-US" sz="4000" dirty="0">
                  <a:solidFill>
                    <a:schemeClr val="accent2"/>
                  </a:solidFill>
                  <a:effectLst>
                    <a:outerShdw blurRad="50800" dist="38100" dir="2700000" algn="tl" rotWithShape="0">
                      <a:prstClr val="black">
                        <a:alpha val="40000"/>
                      </a:prstClr>
                    </a:outerShdw>
                  </a:effectLst>
                </a:rPr>
                <a:t>350K LoC</a:t>
              </a:r>
            </a:p>
          </p:txBody>
        </p:sp>
        <p:sp>
          <p:nvSpPr>
            <p:cNvPr id="29" name="Rounded Rectangle 28">
              <a:extLst>
                <a:ext uri="{FF2B5EF4-FFF2-40B4-BE49-F238E27FC236}">
                  <a16:creationId xmlns:a16="http://schemas.microsoft.com/office/drawing/2014/main" id="{52BA2CE0-B496-DF89-61C9-711062008F08}"/>
                </a:ext>
              </a:extLst>
            </p:cNvPr>
            <p:cNvSpPr/>
            <p:nvPr/>
          </p:nvSpPr>
          <p:spPr>
            <a:xfrm>
              <a:off x="11462173" y="3312396"/>
              <a:ext cx="658909" cy="278529"/>
            </a:xfrm>
            <a:prstGeom prst="roundRect">
              <a:avLst/>
            </a:prstGeom>
            <a:noFill/>
            <a:ln w="38100">
              <a:solidFill>
                <a:srgbClr val="ED7E31"/>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E7A09CF2-6EAE-3ACC-40AB-A78C82EE0B8F}"/>
                </a:ext>
              </a:extLst>
            </p:cNvPr>
            <p:cNvCxnSpPr>
              <a:cxnSpLocks/>
              <a:stCxn id="29" idx="0"/>
            </p:cNvCxnSpPr>
            <p:nvPr/>
          </p:nvCxnSpPr>
          <p:spPr>
            <a:xfrm flipH="1" flipV="1">
              <a:off x="11531600" y="2452688"/>
              <a:ext cx="260028" cy="859708"/>
            </a:xfrm>
            <a:prstGeom prst="line">
              <a:avLst/>
            </a:prstGeom>
            <a:ln w="38100">
              <a:solidFill>
                <a:srgbClr val="ED7E3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076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dridVTI">
  <a:themeElements>
    <a:clrScheme name="AnalogousFromLightSeedLeftStep">
      <a:dk1>
        <a:srgbClr val="000000"/>
      </a:dk1>
      <a:lt1>
        <a:srgbClr val="FFFFFF"/>
      </a:lt1>
      <a:dk2>
        <a:srgbClr val="242841"/>
      </a:dk2>
      <a:lt2>
        <a:srgbClr val="E8E7E2"/>
      </a:lt2>
      <a:accent1>
        <a:srgbClr val="8F97CE"/>
      </a:accent1>
      <a:accent2>
        <a:srgbClr val="76A0C3"/>
      </a:accent2>
      <a:accent3>
        <a:srgbClr val="7AAEAF"/>
      </a:accent3>
      <a:accent4>
        <a:srgbClr val="6BB196"/>
      </a:accent4>
      <a:accent5>
        <a:srgbClr val="77AF82"/>
      </a:accent5>
      <a:accent6>
        <a:srgbClr val="7AB16B"/>
      </a:accent6>
      <a:hlink>
        <a:srgbClr val="8B8354"/>
      </a:hlink>
      <a:folHlink>
        <a:srgbClr val="7F7F7F"/>
      </a:folHlink>
    </a:clrScheme>
    <a:fontScheme name="Madrid">
      <a:majorFont>
        <a:latin typeface="Seaford Display"/>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dridVTI" id="{5F675924-ADDD-6B4C-A2D4-69150D1F0C16}" vid="{BEA84270-19BD-7342-8ABF-EFF1668AF11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66882</TotalTime>
  <Words>7603</Words>
  <Application>Microsoft Macintosh PowerPoint</Application>
  <PresentationFormat>Widescreen</PresentationFormat>
  <Paragraphs>996</Paragraphs>
  <Slides>46</Slides>
  <Notes>41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46</vt:i4>
      </vt:variant>
    </vt:vector>
  </HeadingPairs>
  <TitlesOfParts>
    <vt:vector size="61" baseType="lpstr">
      <vt:lpstr>Andale Mono</vt:lpstr>
      <vt:lpstr>Arial</vt:lpstr>
      <vt:lpstr>Bebas Neue Bold</vt:lpstr>
      <vt:lpstr>Calibri</vt:lpstr>
      <vt:lpstr>Consolas</vt:lpstr>
      <vt:lpstr>Menlo</vt:lpstr>
      <vt:lpstr>Monaco</vt:lpstr>
      <vt:lpstr>Roboto</vt:lpstr>
      <vt:lpstr>Seaford</vt:lpstr>
      <vt:lpstr>Seaford Display</vt:lpstr>
      <vt:lpstr>System Font Regular</vt:lpstr>
      <vt:lpstr>Tenorite</vt:lpstr>
      <vt:lpstr>Wingdings</vt:lpstr>
      <vt:lpstr>Office Theme</vt:lpstr>
      <vt:lpstr>MadridVTI</vt:lpstr>
      <vt:lpstr>R    bius</vt:lpstr>
      <vt:lpstr>Robius at a glance</vt:lpstr>
      <vt:lpstr>Background:  Project Robius</vt:lpstr>
      <vt:lpstr>PowerPoint Presentation</vt:lpstr>
      <vt:lpstr>What motivates our work?</vt:lpstr>
      <vt:lpstr>1.  State of the Rust app dev ecosystem is rough</vt:lpstr>
      <vt:lpstr>PowerPoint Presentation</vt:lpstr>
      <vt:lpstr>State of mainstream app dev in Rust</vt:lpstr>
      <vt:lpstr>State of mainstream app dev in Rust</vt:lpstr>
      <vt:lpstr>Why pure Rust?   Rust itself is the right choice</vt:lpstr>
      <vt:lpstr>Rust itself is the right choice</vt:lpstr>
      <vt:lpstr>Rust is great, but … </vt:lpstr>
      <vt:lpstr>PowerPoint Presentation</vt:lpstr>
      <vt:lpstr>PowerPoint Presentation</vt:lpstr>
      <vt:lpstr>PowerPoint Presentation</vt:lpstr>
      <vt:lpstr>Select technical goals</vt:lpstr>
      <vt:lpstr>Quick compilation</vt:lpstr>
      <vt:lpstr>Consistency across multiple platforms</vt:lpstr>
      <vt:lpstr>PowerPoint Presentation</vt:lpstr>
      <vt:lpstr>Significant systems challenges</vt:lpstr>
      <vt:lpstr>PowerPoint Presentation</vt:lpstr>
      <vt:lpstr>PowerPoint Presentation</vt:lpstr>
      <vt:lpstr>Project Robius:  a diverse community</vt:lpstr>
      <vt:lpstr>PowerPoint Presentation</vt:lpstr>
      <vt:lpstr>PowerPoint Presentation</vt:lpstr>
      <vt:lpstr>Targeted platform abstractions / OS service APIs</vt:lpstr>
      <vt:lpstr>Status — just getting started, lots to do!</vt:lpstr>
      <vt:lpstr>PowerPoint Presentation</vt:lpstr>
      <vt:lpstr>Platforms of interest</vt:lpstr>
      <vt:lpstr>PowerPoint Presentation</vt:lpstr>
      <vt:lpstr>Demos across multiple platforms</vt:lpstr>
      <vt:lpstr>&lt;demo&gt;</vt:lpstr>
      <vt:lpstr>Demo overview for future offline viewers</vt:lpstr>
      <vt:lpstr>Demo overview for future offline viewers</vt:lpstr>
      <vt:lpstr>PowerPoint Presentation</vt:lpstr>
      <vt:lpstr>Makepad + Robius stack is efficient</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Robrix development revealed a concurrency challenge</vt:lpstr>
      <vt:lpstr>General mixed concurrency solution</vt:lpstr>
      <vt:lpstr>Wrapping up, but looking forward</vt:lpstr>
      <vt:lpstr>Acknowledgments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Rust Ecosystem</dc:title>
  <dc:creator>Kevin Alexander Boos</dc:creator>
  <cp:lastModifiedBy>Kevin Boos</cp:lastModifiedBy>
  <cp:revision>152</cp:revision>
  <dcterms:created xsi:type="dcterms:W3CDTF">2023-08-21T19:36:23Z</dcterms:created>
  <dcterms:modified xsi:type="dcterms:W3CDTF">2024-05-08T09:53:19Z</dcterms:modified>
</cp:coreProperties>
</file>